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81" r:id="rId15"/>
    <p:sldId id="274" r:id="rId16"/>
    <p:sldId id="275" r:id="rId17"/>
    <p:sldId id="276" r:id="rId18"/>
    <p:sldId id="283" r:id="rId19"/>
    <p:sldId id="277" r:id="rId20"/>
    <p:sldId id="278" r:id="rId21"/>
    <p:sldId id="279" r:id="rId22"/>
    <p:sldId id="284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530" y="114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823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667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492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165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652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558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81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51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438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26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491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2451-1514-4525-8579-D3FCB16B6B06}" type="datetimeFigureOut">
              <a:rPr lang="sk-SK" smtClean="0"/>
              <a:t>4.5.2020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287FA-5806-4679-AA53-B0EBAD06BC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733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4%20-%20Autostart.mp4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APMV%20theory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PS%20CMV%20APMV%20nastavenie.mp4" TargetMode="External"/><Relationship Id="rId2" Type="http://schemas.openxmlformats.org/officeDocument/2006/relationships/hyperlink" Target="Ventila&#269;n&#233;%20re&#382;imy%20-%20PS%20-%20CMV%202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Trauma%20p&#318;&#250;c%20vplyvy%20a%20podmienky%20%20ozvu&#269;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6%20-%20Optimaliz&#225;cia.mp4" TargetMode="External"/><Relationship Id="rId2" Type="http://schemas.openxmlformats.org/officeDocument/2006/relationships/hyperlink" Target="Optimaliz&#225;cia%20theory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Optimaliz&#225;cia%20UVP.mp4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HA-1.pptx" TargetMode="External"/><Relationship Id="rId2" Type="http://schemas.openxmlformats.org/officeDocument/2006/relationships/hyperlink" Target="PMLV%20teoriask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Programovan&#225;%20PMLV.mp4" TargetMode="External"/><Relationship Id="rId5" Type="http://schemas.openxmlformats.org/officeDocument/2006/relationships/hyperlink" Target="7%20-%20MLV%20setup.mp4" TargetMode="External"/><Relationship Id="rId4" Type="http://schemas.openxmlformats.org/officeDocument/2006/relationships/hyperlink" Target="PMLV%20-%20%20praktick&#233;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FVS%20TT%20mpg.mpg" TargetMode="External"/><Relationship Id="rId2" Type="http://schemas.openxmlformats.org/officeDocument/2006/relationships/hyperlink" Target="CFVS%20teoria%20%20SK%20O.pdf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8%20-%20Fast%20acces.mp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hyperlink" Target="10%20-%20add%20file%20Expoprt,%20New....mp4" TargetMode="External"/><Relationship Id="rId4" Type="http://schemas.openxmlformats.org/officeDocument/2006/relationships/hyperlink" Target="9%20-%20add%20file%20Basic,%20Recruit.mp4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11%20-%20Skins.mp4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Zvlh&#269;ovanie%20%2019042020.pdf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2020%2001_AURA_Basic-MANUAL_sk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1%20-%20zostavenie%20d&#253;chacieho%20%20okruhu.mp4" TargetMode="External"/><Relationship Id="rId2" Type="http://schemas.openxmlformats.org/officeDocument/2006/relationships/hyperlink" Target="0%20-%20Opis%20pr&#237;stroja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2%20-%20Testovanie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3%20-%20Obrazovka%20a%20jej%20&#269;asti.mp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5%20-%20Re&#382;imy%20UVP.mp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1F189F85-D941-4000-B89B-6D2B2AFB0193}"/>
              </a:ext>
            </a:extLst>
          </p:cNvPr>
          <p:cNvSpPr txBox="1"/>
          <p:nvPr/>
        </p:nvSpPr>
        <p:spPr>
          <a:xfrm>
            <a:off x="1125646" y="474784"/>
            <a:ext cx="68927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CHIRANA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AURA® – BASIC  </a:t>
            </a:r>
          </a:p>
          <a:p>
            <a:pPr algn="ctr"/>
            <a:r>
              <a:rPr lang="sk-S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výukový materiál pre začiatočníkov</a:t>
            </a:r>
          </a:p>
          <a:p>
            <a:pPr algn="ctr"/>
            <a:r>
              <a:rPr lang="sk-S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mierne pokročilých.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CE21F7A-A985-4832-A995-90017B77B6BD}"/>
              </a:ext>
            </a:extLst>
          </p:cNvPr>
          <p:cNvSpPr txBox="1"/>
          <p:nvPr/>
        </p:nvSpPr>
        <p:spPr>
          <a:xfrm>
            <a:off x="1177769" y="2929245"/>
            <a:ext cx="695696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800" b="1" dirty="0"/>
              <a:t>V spolupráci s </a:t>
            </a:r>
            <a:r>
              <a:rPr lang="sk-SK" sz="2800" b="1" dirty="0" err="1"/>
              <a:t>Chiranou</a:t>
            </a:r>
            <a:r>
              <a:rPr lang="sk-SK" sz="2800" b="1" dirty="0"/>
              <a:t> </a:t>
            </a:r>
            <a:r>
              <a:rPr lang="sk-SK" sz="2800" b="1" dirty="0" err="1"/>
              <a:t>Medical</a:t>
            </a:r>
            <a:r>
              <a:rPr lang="sk-SK" sz="2800" b="1" dirty="0"/>
              <a:t> </a:t>
            </a:r>
            <a:r>
              <a:rPr lang="sk-SK" sz="2800" b="1" dirty="0" err="1"/>
              <a:t>a.s</a:t>
            </a:r>
            <a:r>
              <a:rPr lang="sk-SK" sz="2800" b="1" dirty="0"/>
              <a:t>. pripravil:</a:t>
            </a:r>
          </a:p>
          <a:p>
            <a:pPr algn="ctr"/>
            <a:endParaRPr lang="sk-SK" sz="2800" b="1" dirty="0"/>
          </a:p>
          <a:p>
            <a:pPr algn="ctr"/>
            <a:r>
              <a:rPr lang="sk-SK" sz="2800" b="1" dirty="0"/>
              <a:t>doc. MUDr. Pavol Török, CSc.</a:t>
            </a:r>
          </a:p>
          <a:p>
            <a:pPr algn="ctr"/>
            <a:r>
              <a:rPr lang="sk-SK" sz="2800" b="1" dirty="0"/>
              <a:t>KAIM VÚSCH </a:t>
            </a:r>
            <a:r>
              <a:rPr lang="sk-SK" sz="2800" b="1" dirty="0" err="1"/>
              <a:t>a.s</a:t>
            </a:r>
            <a:r>
              <a:rPr lang="sk-SK" sz="2800" b="1" dirty="0"/>
              <a:t>.   a  UPJŠ LF  Košice 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51474BC4-595E-4529-96E9-F81C0DD8B06C}"/>
              </a:ext>
            </a:extLst>
          </p:cNvPr>
          <p:cNvSpPr txBox="1"/>
          <p:nvPr/>
        </p:nvSpPr>
        <p:spPr>
          <a:xfrm>
            <a:off x="329185" y="5358384"/>
            <a:ext cx="87142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Poznámka</a:t>
            </a:r>
            <a:r>
              <a:rPr lang="sk-SK" dirty="0"/>
              <a:t>: </a:t>
            </a:r>
            <a:r>
              <a:rPr lang="sk-SK" sz="1600" b="1" dirty="0">
                <a:solidFill>
                  <a:srgbClr val="7030A0"/>
                </a:solidFill>
              </a:rPr>
              <a:t>Všetky texty, obrázky, zvukové záznamy  a videá vznikali vysokým tempom kvôli COVID-19.  Preto prosíme o prepáčenie </a:t>
            </a:r>
            <a:r>
              <a:rPr lang="sk-SK" sz="1600" b="1">
                <a:solidFill>
                  <a:srgbClr val="7030A0"/>
                </a:solidFill>
              </a:rPr>
              <a:t>nedokonalosti textov... </a:t>
            </a:r>
            <a:r>
              <a:rPr lang="sk-SK" sz="1600" b="1" dirty="0">
                <a:solidFill>
                  <a:srgbClr val="7030A0"/>
                </a:solidFill>
              </a:rPr>
              <a:t>v preklepoch, štylistike aj gramatike jednotlivých prác uverejnených v tomto elaboráte.</a:t>
            </a:r>
          </a:p>
          <a:p>
            <a:r>
              <a:rPr lang="sk-SK" b="1" dirty="0"/>
              <a:t>Vďaka</a:t>
            </a:r>
            <a:r>
              <a:rPr lang="sk-SK" dirty="0"/>
              <a:t>:  Autori</a:t>
            </a:r>
          </a:p>
        </p:txBody>
      </p:sp>
    </p:spTree>
    <p:extLst>
      <p:ext uri="{BB962C8B-B14F-4D97-AF65-F5344CB8AC3E}">
        <p14:creationId xmlns:p14="http://schemas.microsoft.com/office/powerpoint/2010/main" val="42190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2000">
              <a:schemeClr val="accent1">
                <a:lumMod val="45000"/>
                <a:lumOff val="55000"/>
              </a:schemeClr>
            </a:gs>
            <a:gs pos="30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E8A9E11B-D478-4CEC-9FF6-AD4CA1904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21" y="2145221"/>
            <a:ext cx="5928158" cy="4475036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BD337C49-E08F-423E-BE4F-88DCF5CD2012}"/>
              </a:ext>
            </a:extLst>
          </p:cNvPr>
          <p:cNvSpPr txBox="1"/>
          <p:nvPr/>
        </p:nvSpPr>
        <p:spPr>
          <a:xfrm>
            <a:off x="3163824" y="0"/>
            <a:ext cx="2729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Voľba ventilačného režimu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12A955F-B670-403D-A7BE-B3C069EA1696}"/>
              </a:ext>
            </a:extLst>
          </p:cNvPr>
          <p:cNvSpPr txBox="1"/>
          <p:nvPr/>
        </p:nvSpPr>
        <p:spPr>
          <a:xfrm>
            <a:off x="1557599" y="616213"/>
            <a:ext cx="56320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/>
              <a:t>Ventilačný režim môžete voliť tromi cestami.   </a:t>
            </a:r>
          </a:p>
          <a:p>
            <a:r>
              <a:rPr lang="sk-SK" sz="1400" b="1" dirty="0"/>
              <a:t>1 stlačením klávesy </a:t>
            </a:r>
            <a:r>
              <a:rPr lang="sk-SK" sz="1400" b="1" dirty="0" err="1"/>
              <a:t>Mode</a:t>
            </a:r>
            <a:r>
              <a:rPr lang="sk-SK" sz="1400" b="1" dirty="0"/>
              <a:t> ( dolná časť obrazovky)   </a:t>
            </a:r>
          </a:p>
          <a:p>
            <a:r>
              <a:rPr lang="sk-SK" sz="1400" b="1" dirty="0"/>
              <a:t>2- Stlačením klávesy  </a:t>
            </a:r>
            <a:r>
              <a:rPr lang="sk-SK" sz="1400" b="1" dirty="0" err="1"/>
              <a:t>AutoStart</a:t>
            </a:r>
            <a:r>
              <a:rPr lang="sk-SK" sz="1400" b="1" dirty="0"/>
              <a:t> – otvorí sa okno </a:t>
            </a:r>
            <a:r>
              <a:rPr lang="sk-SK" sz="1400" b="1" dirty="0" err="1"/>
              <a:t>autoštartu</a:t>
            </a:r>
            <a:r>
              <a:rPr lang="sk-SK" sz="1400" b="1" dirty="0"/>
              <a:t>, alebo   </a:t>
            </a:r>
          </a:p>
          <a:p>
            <a:r>
              <a:rPr lang="sk-SK" sz="1400" b="1" dirty="0"/>
              <a:t>3- </a:t>
            </a:r>
            <a:r>
              <a:rPr lang="sk-SK" sz="1400" b="1" dirty="0" err="1"/>
              <a:t>Stlačním</a:t>
            </a:r>
            <a:r>
              <a:rPr lang="sk-SK" sz="1400" b="1" dirty="0"/>
              <a:t> klávesy </a:t>
            </a:r>
            <a:r>
              <a:rPr lang="sk-SK" sz="1400" b="1" dirty="0" err="1"/>
              <a:t>Mode</a:t>
            </a:r>
            <a:r>
              <a:rPr lang="sk-SK" sz="1400" b="1" dirty="0"/>
              <a:t> v hornej časti obrazovky, otvorí sa menu </a:t>
            </a:r>
            <a:r>
              <a:rPr lang="sk-SK" sz="1400" b="1" dirty="0" err="1"/>
              <a:t>Mode</a:t>
            </a:r>
            <a:r>
              <a:rPr lang="sk-SK" sz="1400" b="1" dirty="0"/>
              <a:t>.</a:t>
            </a:r>
          </a:p>
        </p:txBody>
      </p:sp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2E0A7699-31EC-4BDF-9A86-34E7D18C8EFB}"/>
              </a:ext>
            </a:extLst>
          </p:cNvPr>
          <p:cNvSpPr/>
          <p:nvPr/>
        </p:nvSpPr>
        <p:spPr>
          <a:xfrm>
            <a:off x="256032" y="987552"/>
            <a:ext cx="4645152" cy="5330952"/>
          </a:xfrm>
          <a:custGeom>
            <a:avLst/>
            <a:gdLst>
              <a:gd name="connsiteX0" fmla="*/ 1371600 w 4818888"/>
              <a:gd name="connsiteY0" fmla="*/ 0 h 5349240"/>
              <a:gd name="connsiteX1" fmla="*/ 0 w 4818888"/>
              <a:gd name="connsiteY1" fmla="*/ 9144 h 5349240"/>
              <a:gd name="connsiteX2" fmla="*/ 0 w 4818888"/>
              <a:gd name="connsiteY2" fmla="*/ 5330952 h 5349240"/>
              <a:gd name="connsiteX3" fmla="*/ 4818888 w 4818888"/>
              <a:gd name="connsiteY3" fmla="*/ 5349240 h 534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8888" h="5349240">
                <a:moveTo>
                  <a:pt x="1371600" y="0"/>
                </a:moveTo>
                <a:lnTo>
                  <a:pt x="0" y="9144"/>
                </a:lnTo>
                <a:lnTo>
                  <a:pt x="0" y="5330952"/>
                </a:lnTo>
                <a:lnTo>
                  <a:pt x="4818888" y="5349240"/>
                </a:lnTo>
              </a:path>
            </a:pathLst>
          </a:custGeom>
          <a:noFill/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6B384A60-F87D-4298-98E2-2D8ED4FABF6C}"/>
              </a:ext>
            </a:extLst>
          </p:cNvPr>
          <p:cNvSpPr/>
          <p:nvPr/>
        </p:nvSpPr>
        <p:spPr>
          <a:xfrm>
            <a:off x="941832" y="1207008"/>
            <a:ext cx="694944" cy="2377440"/>
          </a:xfrm>
          <a:custGeom>
            <a:avLst/>
            <a:gdLst>
              <a:gd name="connsiteX0" fmla="*/ 621792 w 694944"/>
              <a:gd name="connsiteY0" fmla="*/ 0 h 2377440"/>
              <a:gd name="connsiteX1" fmla="*/ 9144 w 694944"/>
              <a:gd name="connsiteY1" fmla="*/ 9144 h 2377440"/>
              <a:gd name="connsiteX2" fmla="*/ 0 w 694944"/>
              <a:gd name="connsiteY2" fmla="*/ 2368296 h 2377440"/>
              <a:gd name="connsiteX3" fmla="*/ 694944 w 694944"/>
              <a:gd name="connsiteY3" fmla="*/ 2377440 h 23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944" h="2377440">
                <a:moveTo>
                  <a:pt x="621792" y="0"/>
                </a:moveTo>
                <a:lnTo>
                  <a:pt x="9144" y="9144"/>
                </a:lnTo>
                <a:lnTo>
                  <a:pt x="0" y="2368296"/>
                </a:lnTo>
                <a:lnTo>
                  <a:pt x="694944" y="2377440"/>
                </a:lnTo>
              </a:path>
            </a:pathLst>
          </a:custGeom>
          <a:noFill/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3E64866D-9E68-427C-8483-5B67FA4D55DA}"/>
              </a:ext>
            </a:extLst>
          </p:cNvPr>
          <p:cNvSpPr/>
          <p:nvPr/>
        </p:nvSpPr>
        <p:spPr>
          <a:xfrm>
            <a:off x="1499616" y="1417320"/>
            <a:ext cx="676656" cy="1325880"/>
          </a:xfrm>
          <a:custGeom>
            <a:avLst/>
            <a:gdLst>
              <a:gd name="connsiteX0" fmla="*/ 118872 w 676656"/>
              <a:gd name="connsiteY0" fmla="*/ 0 h 1307592"/>
              <a:gd name="connsiteX1" fmla="*/ 0 w 676656"/>
              <a:gd name="connsiteY1" fmla="*/ 0 h 1307592"/>
              <a:gd name="connsiteX2" fmla="*/ 9144 w 676656"/>
              <a:gd name="connsiteY2" fmla="*/ 1261872 h 1307592"/>
              <a:gd name="connsiteX3" fmla="*/ 676656 w 676656"/>
              <a:gd name="connsiteY3" fmla="*/ 1307592 h 1307592"/>
              <a:gd name="connsiteX0" fmla="*/ 118872 w 676656"/>
              <a:gd name="connsiteY0" fmla="*/ 0 h 1325880"/>
              <a:gd name="connsiteX1" fmla="*/ 0 w 676656"/>
              <a:gd name="connsiteY1" fmla="*/ 0 h 1325880"/>
              <a:gd name="connsiteX2" fmla="*/ 18288 w 676656"/>
              <a:gd name="connsiteY2" fmla="*/ 1325880 h 1325880"/>
              <a:gd name="connsiteX3" fmla="*/ 676656 w 676656"/>
              <a:gd name="connsiteY3" fmla="*/ 1307592 h 1325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" h="1325880">
                <a:moveTo>
                  <a:pt x="118872" y="0"/>
                </a:moveTo>
                <a:lnTo>
                  <a:pt x="0" y="0"/>
                </a:lnTo>
                <a:lnTo>
                  <a:pt x="18288" y="1325880"/>
                </a:lnTo>
                <a:lnTo>
                  <a:pt x="676656" y="1307592"/>
                </a:lnTo>
              </a:path>
            </a:pathLst>
          </a:custGeom>
          <a:noFill/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2641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32BA7CB8-6D1E-43FC-B158-E539A02989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137" y="2333244"/>
            <a:ext cx="6096000" cy="3981450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C6F1AA4C-D852-4C53-9C6D-683B68826C44}"/>
              </a:ext>
            </a:extLst>
          </p:cNvPr>
          <p:cNvSpPr txBox="1"/>
          <p:nvPr/>
        </p:nvSpPr>
        <p:spPr>
          <a:xfrm>
            <a:off x="4149192" y="100584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Alarmy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52A73C4-DBBD-4D52-9E78-4D0B6D1E1E46}"/>
              </a:ext>
            </a:extLst>
          </p:cNvPr>
          <p:cNvSpPr txBox="1"/>
          <p:nvPr/>
        </p:nvSpPr>
        <p:spPr>
          <a:xfrm>
            <a:off x="744594" y="2333244"/>
            <a:ext cx="202299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Horná hranica</a:t>
            </a:r>
          </a:p>
          <a:p>
            <a:r>
              <a:rPr lang="sk-SK" dirty="0"/>
              <a:t>Parameter</a:t>
            </a:r>
          </a:p>
          <a:p>
            <a:r>
              <a:rPr lang="sk-SK" dirty="0"/>
              <a:t>práve meraný</a:t>
            </a:r>
          </a:p>
          <a:p>
            <a:endParaRPr lang="sk-SK" dirty="0"/>
          </a:p>
          <a:p>
            <a:r>
              <a:rPr lang="sk-SK" dirty="0"/>
              <a:t>Dolná hranica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 err="1"/>
              <a:t>Bargrafy</a:t>
            </a:r>
            <a:r>
              <a:rPr lang="sk-SK" dirty="0"/>
              <a:t> nastavenia</a:t>
            </a:r>
          </a:p>
          <a:p>
            <a:r>
              <a:rPr lang="sk-SK" dirty="0"/>
              <a:t>a reálnych hodnôt</a:t>
            </a:r>
          </a:p>
          <a:p>
            <a:r>
              <a:rPr lang="sk-SK" dirty="0"/>
              <a:t>alarmov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ABA3272B-4537-4A16-88A4-6B2CE17AF118}"/>
              </a:ext>
            </a:extLst>
          </p:cNvPr>
          <p:cNvSpPr txBox="1"/>
          <p:nvPr/>
        </p:nvSpPr>
        <p:spPr>
          <a:xfrm>
            <a:off x="6660852" y="1868924"/>
            <a:ext cx="225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Auto set     Potvrdenie</a:t>
            </a:r>
          </a:p>
        </p:txBody>
      </p:sp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3C1B9C82-6E83-463D-B409-3DFCA92E88A7}"/>
              </a:ext>
            </a:extLst>
          </p:cNvPr>
          <p:cNvCxnSpPr/>
          <p:nvPr/>
        </p:nvCxnSpPr>
        <p:spPr>
          <a:xfrm>
            <a:off x="1243584" y="2642616"/>
            <a:ext cx="187452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7860596E-F43D-46F1-AA93-D64E89B64F48}"/>
              </a:ext>
            </a:extLst>
          </p:cNvPr>
          <p:cNvCxnSpPr/>
          <p:nvPr/>
        </p:nvCxnSpPr>
        <p:spPr>
          <a:xfrm>
            <a:off x="1830324" y="3775139"/>
            <a:ext cx="187452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5090FF1A-0FC4-49EC-9A1E-7FA52F083C51}"/>
              </a:ext>
            </a:extLst>
          </p:cNvPr>
          <p:cNvCxnSpPr>
            <a:cxnSpLocks/>
          </p:cNvCxnSpPr>
          <p:nvPr/>
        </p:nvCxnSpPr>
        <p:spPr>
          <a:xfrm>
            <a:off x="8138160" y="2143268"/>
            <a:ext cx="122406" cy="782812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577D6092-1A3D-435F-AE54-4FF156B69405}"/>
              </a:ext>
            </a:extLst>
          </p:cNvPr>
          <p:cNvCxnSpPr/>
          <p:nvPr/>
        </p:nvCxnSpPr>
        <p:spPr>
          <a:xfrm>
            <a:off x="1756089" y="5562088"/>
            <a:ext cx="1874520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8DEF5599-EF3A-4664-A6BB-3713DA0E049B}"/>
              </a:ext>
            </a:extLst>
          </p:cNvPr>
          <p:cNvCxnSpPr>
            <a:cxnSpLocks/>
          </p:cNvCxnSpPr>
          <p:nvPr/>
        </p:nvCxnSpPr>
        <p:spPr>
          <a:xfrm>
            <a:off x="8325612" y="2143268"/>
            <a:ext cx="297180" cy="28767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>
            <a:extLst>
              <a:ext uri="{FF2B5EF4-FFF2-40B4-BE49-F238E27FC236}">
                <a16:creationId xmlns:a16="http://schemas.microsoft.com/office/drawing/2014/main" id="{626D4F1F-9E2C-4261-A989-3DE222314CE8}"/>
              </a:ext>
            </a:extLst>
          </p:cNvPr>
          <p:cNvCxnSpPr>
            <a:cxnSpLocks/>
          </p:cNvCxnSpPr>
          <p:nvPr/>
        </p:nvCxnSpPr>
        <p:spPr>
          <a:xfrm>
            <a:off x="1830324" y="2825496"/>
            <a:ext cx="1063752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>
            <a:extLst>
              <a:ext uri="{FF2B5EF4-FFF2-40B4-BE49-F238E27FC236}">
                <a16:creationId xmlns:a16="http://schemas.microsoft.com/office/drawing/2014/main" id="{304B0B88-3C2A-4B7F-8B1C-70ABA08AF622}"/>
              </a:ext>
            </a:extLst>
          </p:cNvPr>
          <p:cNvCxnSpPr>
            <a:cxnSpLocks/>
          </p:cNvCxnSpPr>
          <p:nvPr/>
        </p:nvCxnSpPr>
        <p:spPr>
          <a:xfrm>
            <a:off x="7050024" y="2143268"/>
            <a:ext cx="1099243" cy="2180701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>
            <a:extLst>
              <a:ext uri="{FF2B5EF4-FFF2-40B4-BE49-F238E27FC236}">
                <a16:creationId xmlns:a16="http://schemas.microsoft.com/office/drawing/2014/main" id="{1FB0CDAD-7406-48A2-85FE-3F32BE599280}"/>
              </a:ext>
            </a:extLst>
          </p:cNvPr>
          <p:cNvSpPr txBox="1"/>
          <p:nvPr/>
        </p:nvSpPr>
        <p:spPr>
          <a:xfrm>
            <a:off x="521208" y="505016"/>
            <a:ext cx="83953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Po otvorení okna Alarmov  </a:t>
            </a:r>
            <a:r>
              <a:rPr lang="sk-SK" sz="1400" dirty="0"/>
              <a:t>sa zobrazia jednak digitálne hodnoty nastavených alarmov a to horná aj dolná hranica hodnoty parametra, aktuálna hodnota parametra, </a:t>
            </a:r>
            <a:r>
              <a:rPr lang="sk-SK" sz="1400" dirty="0" err="1"/>
              <a:t>bargrafy</a:t>
            </a:r>
            <a:r>
              <a:rPr lang="sk-SK" sz="1400" dirty="0"/>
              <a:t> zobrazujúce maximálne, minimálne a stredné hodnoty nastavených hraníc alarmov. Po kliknutí na hodnotu hranice sa otvorí </a:t>
            </a:r>
            <a:r>
              <a:rPr lang="sk-SK" sz="1400" dirty="0" err="1"/>
              <a:t>slider</a:t>
            </a:r>
            <a:r>
              <a:rPr lang="sk-SK" sz="1400" dirty="0"/>
              <a:t> a digitálna klávesnica a  umožní parameter zmeniť. </a:t>
            </a:r>
            <a:r>
              <a:rPr lang="sk-SK" sz="1400" b="1" dirty="0"/>
              <a:t>Potvrdenie s urobí kliknutím na oranžovú šípku </a:t>
            </a:r>
            <a:r>
              <a:rPr lang="sk-SK" sz="1400" dirty="0"/>
              <a:t>( jedno či hornú alebo dolnú.</a:t>
            </a:r>
          </a:p>
          <a:p>
            <a:r>
              <a:rPr lang="sk-SK" sz="1400" dirty="0"/>
              <a:t>Auto set – po kliknutí na </a:t>
            </a:r>
            <a:r>
              <a:rPr lang="sk-S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 set </a:t>
            </a:r>
            <a:r>
              <a:rPr lang="sk-SK" sz="1400" dirty="0"/>
              <a:t>sa prestavia všetky hodnoty alarmov automaticky na + / - (horná /dolná hranica) 20% od práve v danej hodnote nameraného parametra.  Kliknutím na </a:t>
            </a:r>
            <a:r>
              <a:rPr lang="sk-SK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tlačítko</a:t>
            </a:r>
            <a:r>
              <a:rPr lang="sk-S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Set </a:t>
            </a:r>
            <a:r>
              <a:rPr lang="sk-SK" sz="1400" dirty="0"/>
              <a:t>sa otvorí možnosť </a:t>
            </a:r>
            <a:r>
              <a:rPr lang="sk-SK" sz="1400" b="1" dirty="0"/>
              <a:t>vypnutia poruchového alarmu </a:t>
            </a:r>
            <a:r>
              <a:rPr lang="sk-SK" sz="1400" dirty="0"/>
              <a:t>snímača ETCO</a:t>
            </a:r>
            <a:r>
              <a:rPr lang="sk-SK" sz="1000" dirty="0"/>
              <a:t>2</a:t>
            </a:r>
            <a:r>
              <a:rPr lang="sk-SK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425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56E608E5-5340-4BCA-981F-2FE79A110C4E}"/>
              </a:ext>
            </a:extLst>
          </p:cNvPr>
          <p:cNvSpPr txBox="1"/>
          <p:nvPr/>
        </p:nvSpPr>
        <p:spPr>
          <a:xfrm>
            <a:off x="2674910" y="57007"/>
            <a:ext cx="3794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err="1"/>
              <a:t>Autoštart</a:t>
            </a:r>
            <a:r>
              <a:rPr lang="sk-SK" b="1" dirty="0"/>
              <a:t> – program +  voľba režimov.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C82B8319-510B-414A-9C32-AD9023BEC08A}"/>
              </a:ext>
            </a:extLst>
          </p:cNvPr>
          <p:cNvSpPr txBox="1"/>
          <p:nvPr/>
        </p:nvSpPr>
        <p:spPr>
          <a:xfrm>
            <a:off x="347473" y="1167003"/>
            <a:ext cx="8705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 err="1"/>
              <a:t>AutoStart</a:t>
            </a:r>
            <a:r>
              <a:rPr lang="sk-SK" sz="1400" b="1" dirty="0"/>
              <a:t> </a:t>
            </a:r>
            <a:r>
              <a:rPr lang="sk-SK" sz="1400" dirty="0"/>
              <a:t>–je vnorený program, ktorý umožňuje nastaviť ventilátor (BASIC SETTING) napríklad u pacienta o ktorého patológii nevieme ( z ulice). Na základe demografických údajov + údajov o teplote , ET kanyle a veku, prípadne ak máme RTG snímku tak s jej pomocou nastaví program základné parametre UVP, ktoré môžeme potvrdiť a tak prístroj začne ventilovať v odporúčanými parametrami </a:t>
            </a:r>
            <a:r>
              <a:rPr lang="sk-SK" sz="1400" b="1" dirty="0"/>
              <a:t>v režime </a:t>
            </a:r>
            <a:r>
              <a:rPr lang="sk-SK" sz="1400" b="1" dirty="0" err="1"/>
              <a:t>sPCV</a:t>
            </a:r>
            <a:r>
              <a:rPr lang="sk-SK" sz="1400" dirty="0"/>
              <a:t>, alebo ak dýcha spontánne tak (</a:t>
            </a:r>
            <a:r>
              <a:rPr lang="sk-SK" sz="1400" dirty="0" err="1"/>
              <a:t>BiLevel+PS</a:t>
            </a:r>
            <a:r>
              <a:rPr lang="sk-SK" sz="1400" dirty="0"/>
              <a:t>), a </a:t>
            </a:r>
            <a:r>
              <a:rPr lang="sk-SK" sz="1400" b="1" dirty="0"/>
              <a:t>zapne a Automatická proporcionálna minútová ventilácia ( MV </a:t>
            </a:r>
            <a:r>
              <a:rPr lang="sk-SK" sz="1400" b="1" dirty="0" err="1"/>
              <a:t>guaranted</a:t>
            </a:r>
            <a:r>
              <a:rPr lang="sk-SK" sz="1400" b="1" dirty="0"/>
              <a:t>)  (APMV)</a:t>
            </a:r>
            <a:r>
              <a:rPr lang="sk-SK" sz="1400" dirty="0"/>
              <a:t>.   APMV bude vysvetlená nižšie.</a:t>
            </a:r>
          </a:p>
        </p:txBody>
      </p:sp>
      <p:sp>
        <p:nvSpPr>
          <p:cNvPr id="5" name="Šípka: nadol 4">
            <a:hlinkClick r:id="rId2" action="ppaction://hlinkfile"/>
            <a:extLst>
              <a:ext uri="{FF2B5EF4-FFF2-40B4-BE49-F238E27FC236}">
                <a16:creationId xmlns:a16="http://schemas.microsoft.com/office/drawing/2014/main" id="{073440C6-19D1-4588-9186-9AFCB642A840}"/>
              </a:ext>
            </a:extLst>
          </p:cNvPr>
          <p:cNvSpPr/>
          <p:nvPr/>
        </p:nvSpPr>
        <p:spPr>
          <a:xfrm>
            <a:off x="3630168" y="2815614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080209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33DDB258-C983-41FC-848F-F8EAB4A5ABAB}"/>
              </a:ext>
            </a:extLst>
          </p:cNvPr>
          <p:cNvSpPr txBox="1"/>
          <p:nvPr/>
        </p:nvSpPr>
        <p:spPr>
          <a:xfrm>
            <a:off x="2194560" y="0"/>
            <a:ext cx="5196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APMV – </a:t>
            </a:r>
            <a:r>
              <a:rPr lang="sk-SK" b="1" dirty="0" err="1"/>
              <a:t>Automatic</a:t>
            </a:r>
            <a:r>
              <a:rPr lang="sk-SK" b="1" dirty="0"/>
              <a:t>  </a:t>
            </a:r>
            <a:r>
              <a:rPr lang="sk-SK" b="1" dirty="0" err="1"/>
              <a:t>proportional</a:t>
            </a:r>
            <a:r>
              <a:rPr lang="sk-SK" b="1" dirty="0"/>
              <a:t> </a:t>
            </a:r>
            <a:r>
              <a:rPr lang="sk-SK" b="1" dirty="0" err="1"/>
              <a:t>minute</a:t>
            </a:r>
            <a:r>
              <a:rPr lang="sk-SK" b="1" dirty="0"/>
              <a:t> </a:t>
            </a:r>
            <a:r>
              <a:rPr lang="sk-SK" b="1" dirty="0" err="1"/>
              <a:t>ventilation</a:t>
            </a:r>
            <a:r>
              <a:rPr lang="sk-SK" b="1" dirty="0"/>
              <a:t>.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1E79886-2F43-4657-A860-D439439A0813}"/>
              </a:ext>
            </a:extLst>
          </p:cNvPr>
          <p:cNvSpPr txBox="1"/>
          <p:nvPr/>
        </p:nvSpPr>
        <p:spPr>
          <a:xfrm>
            <a:off x="265177" y="694944"/>
            <a:ext cx="87050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V predošlom videu sme zdôrazňovali funkciu APMV</a:t>
            </a:r>
            <a:r>
              <a:rPr lang="sk-SK" dirty="0"/>
              <a:t>, ktorá sa pri automatickom štarte zapne, samozrejme dá sa zapnúť manuálne kedykoľvek.</a:t>
            </a:r>
          </a:p>
          <a:p>
            <a:endParaRPr lang="sk-SK" dirty="0"/>
          </a:p>
          <a:p>
            <a:r>
              <a:rPr lang="sk-SK" dirty="0"/>
              <a:t>Autoadaptívny </a:t>
            </a:r>
            <a:r>
              <a:rPr lang="sk-SK" dirty="0" err="1"/>
              <a:t>servo</a:t>
            </a:r>
            <a:r>
              <a:rPr lang="sk-SK" dirty="0"/>
              <a:t> - mód UVP </a:t>
            </a:r>
            <a:r>
              <a:rPr lang="sk-SK" b="1" dirty="0"/>
              <a:t>„</a:t>
            </a:r>
            <a:r>
              <a:rPr lang="sk-SK" b="1" dirty="0" err="1"/>
              <a:t>automatic</a:t>
            </a:r>
            <a:r>
              <a:rPr lang="sk-SK" b="1" dirty="0"/>
              <a:t> </a:t>
            </a:r>
            <a:r>
              <a:rPr lang="sk-SK" b="1" dirty="0" err="1"/>
              <a:t>proportional</a:t>
            </a:r>
            <a:r>
              <a:rPr lang="sk-SK" b="1" dirty="0"/>
              <a:t> </a:t>
            </a:r>
            <a:r>
              <a:rPr lang="sk-SK" b="1" dirty="0" err="1"/>
              <a:t>minute</a:t>
            </a:r>
            <a:r>
              <a:rPr lang="sk-SK" b="1" dirty="0"/>
              <a:t> volume“ (APMV) </a:t>
            </a:r>
            <a:r>
              <a:rPr lang="sk-SK" dirty="0"/>
              <a:t>je progresívny spôsob stabilizácie ventilácie pacienta na požadovanej úrovni. </a:t>
            </a:r>
            <a:r>
              <a:rPr lang="sk-SK" dirty="0" err="1"/>
              <a:t>Autoadaptivita</a:t>
            </a:r>
            <a:r>
              <a:rPr lang="sk-SK" dirty="0"/>
              <a:t> a proporcionálne vyrovnávanie zmien MV pri tom umožňuje vôľovo zvyšovať/znižovať MV spontánneho dýchania. Pri poklese aktivity spontánneho dýchania naopak zabráni hypoventilácii. </a:t>
            </a:r>
          </a:p>
          <a:p>
            <a:r>
              <a:rPr lang="sk-SK" dirty="0"/>
              <a:t>Teoretické riešenie adaptívneho „servosystému“ riadenia ventilačných parametrov na základe cieľovej hodnoty MV, t.j. „</a:t>
            </a:r>
            <a:r>
              <a:rPr lang="sk-SK" dirty="0" err="1"/>
              <a:t>automatic</a:t>
            </a:r>
            <a:r>
              <a:rPr lang="sk-SK" dirty="0"/>
              <a:t> </a:t>
            </a:r>
            <a:r>
              <a:rPr lang="sk-SK" dirty="0" err="1"/>
              <a:t>proportional</a:t>
            </a:r>
            <a:r>
              <a:rPr lang="sk-SK" dirty="0"/>
              <a:t> </a:t>
            </a:r>
            <a:r>
              <a:rPr lang="sk-SK" dirty="0" err="1"/>
              <a:t>minute</a:t>
            </a:r>
            <a:r>
              <a:rPr lang="sk-SK" dirty="0"/>
              <a:t> volume“ je realizované  na </a:t>
            </a:r>
            <a:r>
              <a:rPr lang="sk-SK" dirty="0" err="1"/>
              <a:t>servoventilátoroch</a:t>
            </a:r>
            <a:r>
              <a:rPr lang="sk-SK" dirty="0"/>
              <a:t> Chirana </a:t>
            </a:r>
            <a:r>
              <a:rPr lang="sk-SK" dirty="0" err="1"/>
              <a:t>Medical</a:t>
            </a:r>
            <a:r>
              <a:rPr lang="sk-SK" dirty="0"/>
              <a:t> </a:t>
            </a:r>
            <a:r>
              <a:rPr lang="sk-SK" dirty="0" err="1"/>
              <a:t>a.s</a:t>
            </a:r>
            <a:r>
              <a:rPr lang="sk-SK" dirty="0"/>
              <a:t>.</a:t>
            </a:r>
          </a:p>
          <a:p>
            <a:r>
              <a:rPr lang="sk-SK" dirty="0"/>
              <a:t>Zároveň sa jedná o stabilizáciu VT  (VT= MV / f)</a:t>
            </a:r>
          </a:p>
          <a:p>
            <a:endParaRPr lang="sk-SK" dirty="0"/>
          </a:p>
          <a:p>
            <a:r>
              <a:rPr lang="sk-SK" dirty="0"/>
              <a:t>Ide o tzv. </a:t>
            </a:r>
            <a:r>
              <a:rPr lang="sk-SK" dirty="0" err="1"/>
              <a:t>Global</a:t>
            </a:r>
            <a:r>
              <a:rPr lang="sk-SK" dirty="0"/>
              <a:t> </a:t>
            </a:r>
            <a:r>
              <a:rPr lang="sk-SK" dirty="0" err="1"/>
              <a:t>Guarranted</a:t>
            </a:r>
            <a:r>
              <a:rPr lang="sk-SK" dirty="0"/>
              <a:t> Volume </a:t>
            </a:r>
            <a:r>
              <a:rPr lang="sk-SK" dirty="0" err="1"/>
              <a:t>Ventilation</a:t>
            </a:r>
            <a:r>
              <a:rPr lang="sk-SK" dirty="0"/>
              <a:t> = </a:t>
            </a:r>
            <a:r>
              <a:rPr lang="sk-SK" b="1" dirty="0"/>
              <a:t>GGVV</a:t>
            </a:r>
          </a:p>
        </p:txBody>
      </p:sp>
      <p:sp>
        <p:nvSpPr>
          <p:cNvPr id="4" name="Šípka: nadol 3">
            <a:hlinkClick r:id="rId2" action="ppaction://hlinkfile"/>
            <a:extLst>
              <a:ext uri="{FF2B5EF4-FFF2-40B4-BE49-F238E27FC236}">
                <a16:creationId xmlns:a16="http://schemas.microsoft.com/office/drawing/2014/main" id="{1E7AC452-C027-4358-A09D-BDF475DEDC49}"/>
              </a:ext>
            </a:extLst>
          </p:cNvPr>
          <p:cNvSpPr/>
          <p:nvPr/>
        </p:nvSpPr>
        <p:spPr>
          <a:xfrm>
            <a:off x="3630168" y="4713874"/>
            <a:ext cx="1883664" cy="134859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Teórie</a:t>
            </a:r>
          </a:p>
          <a:p>
            <a:pPr algn="ctr"/>
            <a:r>
              <a:rPr lang="sk-SK" b="1" dirty="0"/>
              <a:t>APMV</a:t>
            </a:r>
          </a:p>
        </p:txBody>
      </p:sp>
    </p:spTree>
    <p:extLst>
      <p:ext uri="{BB962C8B-B14F-4D97-AF65-F5344CB8AC3E}">
        <p14:creationId xmlns:p14="http://schemas.microsoft.com/office/powerpoint/2010/main" val="2283953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Šípka: nadol 3">
            <a:hlinkClick r:id="rId2" action="ppaction://hlinkfile"/>
            <a:extLst>
              <a:ext uri="{FF2B5EF4-FFF2-40B4-BE49-F238E27FC236}">
                <a16:creationId xmlns:a16="http://schemas.microsoft.com/office/drawing/2014/main" id="{1E7AC452-C027-4358-A09D-BDF475DEDC49}"/>
              </a:ext>
            </a:extLst>
          </p:cNvPr>
          <p:cNvSpPr/>
          <p:nvPr/>
        </p:nvSpPr>
        <p:spPr>
          <a:xfrm>
            <a:off x="1083564" y="4860178"/>
            <a:ext cx="2502408" cy="134859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Režimy a PS-CMV - APMV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499616" y="146304"/>
            <a:ext cx="5730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 </a:t>
            </a:r>
            <a:r>
              <a:rPr lang="sk-SK" b="1" dirty="0"/>
              <a:t>Aplikácia a vysvetlenie netradičných ventilačných režimov</a:t>
            </a:r>
          </a:p>
          <a:p>
            <a:pPr algn="ctr"/>
            <a:r>
              <a:rPr lang="sk-SK" b="1" dirty="0"/>
              <a:t>PS - CMV </a:t>
            </a:r>
            <a:endParaRPr lang="sk-SK" dirty="0"/>
          </a:p>
        </p:txBody>
      </p:sp>
      <p:sp>
        <p:nvSpPr>
          <p:cNvPr id="4" name="Šípka: nadol 3">
            <a:hlinkClick r:id="rId3" action="ppaction://hlinkfile"/>
            <a:extLst>
              <a:ext uri="{FF2B5EF4-FFF2-40B4-BE49-F238E27FC236}">
                <a16:creationId xmlns:a16="http://schemas.microsoft.com/office/drawing/2014/main" id="{3F306F15-88D7-4DCA-9AC8-E128ACD6D525}"/>
              </a:ext>
            </a:extLst>
          </p:cNvPr>
          <p:cNvSpPr/>
          <p:nvPr/>
        </p:nvSpPr>
        <p:spPr>
          <a:xfrm>
            <a:off x="3585972" y="3207698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65761" y="1377696"/>
            <a:ext cx="8607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 ďalšom texte ako aj na videu sú základné ventilačné režimy, ich základné objasnenie a hlavne aplikácia režimu </a:t>
            </a:r>
            <a:r>
              <a:rPr lang="sk-SK" b="1" dirty="0"/>
              <a:t>PS-CMV </a:t>
            </a:r>
            <a:r>
              <a:rPr lang="sk-SK" dirty="0"/>
              <a:t>( </a:t>
            </a:r>
            <a:r>
              <a:rPr lang="sk-SK" dirty="0" err="1"/>
              <a:t>pressure</a:t>
            </a:r>
            <a:r>
              <a:rPr lang="sk-SK" dirty="0"/>
              <a:t> </a:t>
            </a:r>
            <a:r>
              <a:rPr lang="sk-SK" dirty="0" err="1"/>
              <a:t>support</a:t>
            </a:r>
            <a:r>
              <a:rPr lang="sk-SK" dirty="0"/>
              <a:t> </a:t>
            </a:r>
            <a:r>
              <a:rPr lang="sk-SK" dirty="0" err="1"/>
              <a:t>continuous</a:t>
            </a:r>
            <a:r>
              <a:rPr lang="sk-SK" dirty="0"/>
              <a:t> </a:t>
            </a:r>
            <a:r>
              <a:rPr lang="sk-SK" dirty="0" err="1"/>
              <a:t>mechanical</a:t>
            </a:r>
            <a:r>
              <a:rPr lang="sk-SK" dirty="0"/>
              <a:t> </a:t>
            </a:r>
            <a:r>
              <a:rPr lang="sk-SK" dirty="0" err="1"/>
              <a:t>ventilation</a:t>
            </a:r>
            <a:r>
              <a:rPr lang="sk-SK" dirty="0"/>
              <a:t>) ako kombinácia režimu </a:t>
            </a:r>
            <a:r>
              <a:rPr lang="sk-SK" dirty="0" err="1"/>
              <a:t>pressure</a:t>
            </a:r>
            <a:r>
              <a:rPr lang="sk-SK" dirty="0"/>
              <a:t> </a:t>
            </a:r>
            <a:r>
              <a:rPr lang="sk-SK" dirty="0" err="1"/>
              <a:t>support</a:t>
            </a:r>
            <a:r>
              <a:rPr lang="sk-SK" dirty="0"/>
              <a:t> so stabilnou dychovou frekvenciou, alebo triggrom vrátane garantovaného MV ( </a:t>
            </a:r>
            <a:r>
              <a:rPr lang="sk-SK" b="1" dirty="0"/>
              <a:t>APMV</a:t>
            </a:r>
            <a:r>
              <a:rPr lang="sk-SK" dirty="0"/>
              <a:t>). Súvisí to s </a:t>
            </a:r>
            <a:r>
              <a:rPr lang="sk-SK" b="1" dirty="0"/>
              <a:t>traumou pľúc počas UVP.</a:t>
            </a:r>
          </a:p>
        </p:txBody>
      </p:sp>
      <p:sp>
        <p:nvSpPr>
          <p:cNvPr id="6" name="Šípka: nadol 3">
            <a:hlinkClick r:id="rId4" action="ppaction://hlinkpres?slideindex=1&amp;slidetitle="/>
            <a:extLst>
              <a:ext uri="{FF2B5EF4-FFF2-40B4-BE49-F238E27FC236}">
                <a16:creationId xmlns:a16="http://schemas.microsoft.com/office/drawing/2014/main" id="{306C668C-D945-4BBF-ADD1-12EF80F27E53}"/>
              </a:ext>
            </a:extLst>
          </p:cNvPr>
          <p:cNvSpPr/>
          <p:nvPr/>
        </p:nvSpPr>
        <p:spPr>
          <a:xfrm>
            <a:off x="5586984" y="4860178"/>
            <a:ext cx="2502408" cy="1348597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Prednáška</a:t>
            </a:r>
          </a:p>
          <a:p>
            <a:pPr algn="ctr"/>
            <a:r>
              <a:rPr lang="sk-SK" b="1" dirty="0"/>
              <a:t>Trauma pľúc</a:t>
            </a:r>
          </a:p>
        </p:txBody>
      </p:sp>
    </p:spTree>
    <p:extLst>
      <p:ext uri="{BB962C8B-B14F-4D97-AF65-F5344CB8AC3E}">
        <p14:creationId xmlns:p14="http://schemas.microsoft.com/office/powerpoint/2010/main" val="1218686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E8405A28-C40A-4414-83CD-2C04FD9E2A1D}"/>
              </a:ext>
            </a:extLst>
          </p:cNvPr>
          <p:cNvSpPr/>
          <p:nvPr/>
        </p:nvSpPr>
        <p:spPr>
          <a:xfrm>
            <a:off x="329184" y="659660"/>
            <a:ext cx="620877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/>
              <a:t>Menu je </a:t>
            </a:r>
            <a:r>
              <a:rPr lang="sk-SK" sz="1400" dirty="0" err="1"/>
              <a:t>rozbaľovateľné</a:t>
            </a:r>
            <a:r>
              <a:rPr lang="sk-SK" sz="1400" dirty="0"/>
              <a:t> pomocou </a:t>
            </a:r>
            <a:r>
              <a:rPr lang="sk-SK" sz="1400" b="1" dirty="0"/>
              <a:t>tlačidla &gt; </a:t>
            </a:r>
            <a:r>
              <a:rPr lang="sk-SK" sz="1400" dirty="0"/>
              <a:t>. Má funkciu automatickej kompresie. </a:t>
            </a:r>
            <a:r>
              <a:rPr lang="sk-SK" sz="1400" dirty="0" err="1"/>
              <a:t>Časťt</a:t>
            </a:r>
            <a:r>
              <a:rPr lang="sk-SK" sz="1400" dirty="0"/>
              <a:t> </a:t>
            </a:r>
            <a:r>
              <a:rPr lang="sk-SK" sz="1400" dirty="0" err="1"/>
              <a:t>lačidiel</a:t>
            </a:r>
            <a:r>
              <a:rPr lang="sk-SK" sz="1400" dirty="0"/>
              <a:t> funguje na vyvolanie funkcií v mix okne, časť priamo vykonáva preddefinovanú akciu.</a:t>
            </a:r>
          </a:p>
          <a:p>
            <a:r>
              <a:rPr lang="sk-SK" sz="1400" b="1" i="1" dirty="0"/>
              <a:t>Alarmy-</a:t>
            </a:r>
            <a:r>
              <a:rPr lang="sk-SK" sz="1400" b="1" i="1" dirty="0" err="1"/>
              <a:t>Mode</a:t>
            </a:r>
            <a:r>
              <a:rPr lang="sk-SK" sz="1400" b="1" i="1" dirty="0"/>
              <a:t> </a:t>
            </a:r>
            <a:r>
              <a:rPr lang="sk-SK" sz="1400" dirty="0"/>
              <a:t>prepína okná ventilačných parametrov a alarmov, vyvoláva grafické zobrazenie alarmov (mix)</a:t>
            </a:r>
          </a:p>
          <a:p>
            <a:r>
              <a:rPr lang="sk-SK" sz="1400" b="1" i="1" dirty="0" err="1"/>
              <a:t>AutoStart</a:t>
            </a:r>
            <a:r>
              <a:rPr lang="sk-SK" sz="1400" b="1" i="1" dirty="0"/>
              <a:t> </a:t>
            </a:r>
            <a:r>
              <a:rPr lang="sk-SK" sz="1400" dirty="0"/>
              <a:t>pomocník pre rýchle nastavenie ventilátora (mix)</a:t>
            </a:r>
          </a:p>
          <a:p>
            <a:r>
              <a:rPr lang="sk-SK" sz="1400" b="1" i="1" dirty="0"/>
              <a:t>P,Q-t </a:t>
            </a:r>
            <a:r>
              <a:rPr lang="sk-SK" sz="1400" dirty="0"/>
              <a:t>okno kriviek a slučiek (mix)</a:t>
            </a:r>
          </a:p>
          <a:p>
            <a:r>
              <a:rPr lang="sk-SK" sz="1400" b="1" i="1" dirty="0"/>
              <a:t>&gt; </a:t>
            </a:r>
            <a:r>
              <a:rPr lang="sk-SK" sz="1400" dirty="0"/>
              <a:t>rozbalenie/zbalenie menu</a:t>
            </a:r>
          </a:p>
          <a:p>
            <a:r>
              <a:rPr lang="pl-PL" sz="1400" b="1" i="1" dirty="0"/>
              <a:t>Trend </a:t>
            </a:r>
            <a:r>
              <a:rPr lang="pl-PL" sz="1400" dirty="0"/>
              <a:t>zobrazenie aktuálnych trendov (mix)</a:t>
            </a:r>
          </a:p>
          <a:p>
            <a:r>
              <a:rPr lang="sk-SK" sz="1400" b="1" i="1" dirty="0"/>
              <a:t>Zvuk </a:t>
            </a:r>
            <a:r>
              <a:rPr lang="sk-SK" sz="1400" dirty="0"/>
              <a:t>blokovanie zvukového alarmu</a:t>
            </a:r>
          </a:p>
          <a:p>
            <a:r>
              <a:rPr lang="sk-SK" sz="1400" b="1" i="1" dirty="0" err="1"/>
              <a:t>Opti</a:t>
            </a:r>
            <a:r>
              <a:rPr lang="sk-SK" sz="1400" b="1" i="1" dirty="0"/>
              <a:t> </a:t>
            </a:r>
            <a:r>
              <a:rPr lang="sk-SK" sz="1400" dirty="0"/>
              <a:t>optimalizácia parametrov ventilácie (mix)</a:t>
            </a:r>
          </a:p>
          <a:p>
            <a:r>
              <a:rPr lang="sk-SK" sz="1400" b="1" i="1" dirty="0"/>
              <a:t>[UVM] </a:t>
            </a:r>
            <a:r>
              <a:rPr lang="sk-SK" sz="1400" dirty="0"/>
              <a:t>nadstavbový ventilačný automat (mix)</a:t>
            </a:r>
          </a:p>
          <a:p>
            <a:r>
              <a:rPr lang="sk-SK" sz="1400" b="1" i="1" dirty="0" err="1"/>
              <a:t>Basic</a:t>
            </a:r>
            <a:r>
              <a:rPr lang="sk-SK" sz="1400" b="1" i="1" dirty="0"/>
              <a:t> </a:t>
            </a:r>
            <a:r>
              <a:rPr lang="sk-SK" sz="1400" dirty="0"/>
              <a:t>okno numerických hodnôt monitoringu (mix)</a:t>
            </a:r>
          </a:p>
          <a:p>
            <a:r>
              <a:rPr lang="sk-SK" sz="1400" b="1" i="1" dirty="0" err="1"/>
              <a:t>Recruit</a:t>
            </a:r>
            <a:r>
              <a:rPr lang="sk-SK" sz="1400" b="1" i="1" dirty="0"/>
              <a:t> </a:t>
            </a:r>
            <a:r>
              <a:rPr lang="sk-SK" sz="1400" dirty="0"/>
              <a:t>súbor 2 hod mini trendov (mix)</a:t>
            </a:r>
          </a:p>
          <a:p>
            <a:r>
              <a:rPr lang="sk-SK" sz="1400" b="1" i="1" dirty="0"/>
              <a:t>Weaning </a:t>
            </a:r>
            <a:r>
              <a:rPr lang="sk-SK" sz="1400" dirty="0"/>
              <a:t>súbor 2 hod mini trendov (mix)</a:t>
            </a:r>
          </a:p>
          <a:p>
            <a:r>
              <a:rPr lang="sk-SK" sz="1400" b="1" i="1" dirty="0" err="1"/>
              <a:t>Moni</a:t>
            </a:r>
            <a:r>
              <a:rPr lang="sk-SK" sz="1400" b="1" i="1" dirty="0"/>
              <a:t> </a:t>
            </a:r>
            <a:r>
              <a:rPr lang="sk-SK" sz="1400" dirty="0"/>
              <a:t>kombinovaný grafický monitoring s </a:t>
            </a:r>
            <a:r>
              <a:rPr lang="sk-SK" sz="1400" dirty="0" err="1"/>
              <a:t>metabolikou</a:t>
            </a:r>
            <a:r>
              <a:rPr lang="sk-SK" sz="1400" dirty="0"/>
              <a:t> (mix)</a:t>
            </a:r>
          </a:p>
          <a:p>
            <a:r>
              <a:rPr lang="pl-PL" sz="1400" b="1" i="1" dirty="0"/>
              <a:t>Archiv </a:t>
            </a:r>
            <a:r>
              <a:rPr lang="pl-PL" sz="1400" dirty="0"/>
              <a:t>zobrazenie trendov z archívu (mix)</a:t>
            </a:r>
          </a:p>
          <a:p>
            <a:r>
              <a:rPr lang="sk-SK" sz="1400" b="1" i="1" dirty="0"/>
              <a:t>Otvor </a:t>
            </a:r>
            <a:r>
              <a:rPr lang="sk-SK" sz="1400" dirty="0"/>
              <a:t>výber archívneho súboru trendov</a:t>
            </a:r>
          </a:p>
          <a:p>
            <a:r>
              <a:rPr lang="sk-SK" sz="1400" b="1" i="1" dirty="0" err="1"/>
              <a:t>Help</a:t>
            </a:r>
            <a:r>
              <a:rPr lang="sk-SK" sz="1400" b="1" i="1" dirty="0"/>
              <a:t> </a:t>
            </a:r>
            <a:r>
              <a:rPr lang="sk-SK" sz="1400" dirty="0"/>
              <a:t>jednoduché web stránky s dodatkovými </a:t>
            </a:r>
            <a:r>
              <a:rPr lang="sk-SK" sz="1400" dirty="0" err="1"/>
              <a:t>info</a:t>
            </a:r>
            <a:r>
              <a:rPr lang="sk-SK" sz="1400" dirty="0"/>
              <a:t> (mix)</a:t>
            </a:r>
          </a:p>
          <a:p>
            <a:r>
              <a:rPr lang="sk-SK" sz="1400" b="1" i="1" dirty="0"/>
              <a:t>Pa/cm </a:t>
            </a:r>
            <a:r>
              <a:rPr lang="sk-SK" sz="1400" dirty="0"/>
              <a:t>zmena jednotiek</a:t>
            </a:r>
          </a:p>
          <a:p>
            <a:r>
              <a:rPr lang="sk-SK" sz="1400" b="1" i="1" dirty="0"/>
              <a:t>Export </a:t>
            </a:r>
            <a:r>
              <a:rPr lang="sk-SK" sz="1400" dirty="0"/>
              <a:t>kopírovanie dát z disku na externé zariadenie - USB</a:t>
            </a:r>
          </a:p>
          <a:p>
            <a:r>
              <a:rPr lang="sk-SK" sz="1400" b="1" i="1" dirty="0"/>
              <a:t>Set/New </a:t>
            </a:r>
            <a:r>
              <a:rPr lang="sk-SK" sz="1400" dirty="0"/>
              <a:t>nastavenie </a:t>
            </a:r>
            <a:r>
              <a:rPr lang="sk-SK" sz="1400" dirty="0" err="1"/>
              <a:t>pacientských</a:t>
            </a:r>
            <a:r>
              <a:rPr lang="sk-SK" sz="1400" dirty="0"/>
              <a:t> dát</a:t>
            </a:r>
          </a:p>
          <a:p>
            <a:r>
              <a:rPr lang="sk-SK" sz="1400" b="1" i="1" dirty="0" err="1"/>
              <a:t>Timer</a:t>
            </a:r>
            <a:r>
              <a:rPr lang="sk-SK" sz="1400" b="1" i="1" dirty="0"/>
              <a:t> </a:t>
            </a:r>
            <a:r>
              <a:rPr lang="sk-SK" sz="1400" dirty="0"/>
              <a:t>vyvolá okno nastavenia režimu v mix okne (mix)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616A502-D397-4596-9046-B082DA1991FA}"/>
              </a:ext>
            </a:extLst>
          </p:cNvPr>
          <p:cNvSpPr txBox="1"/>
          <p:nvPr/>
        </p:nvSpPr>
        <p:spPr>
          <a:xfrm>
            <a:off x="4201546" y="13716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Menu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3ADBCFEF-F1B2-4088-AC6E-5BC7BA141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357" y="768096"/>
            <a:ext cx="668547" cy="5568696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9CC9E08E-A2A0-49D9-9D67-1B1CA0904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8219" y="768096"/>
            <a:ext cx="1306706" cy="5568696"/>
          </a:xfrm>
          <a:prstGeom prst="rect">
            <a:avLst/>
          </a:prstGeom>
        </p:spPr>
      </p:pic>
      <p:sp>
        <p:nvSpPr>
          <p:cNvPr id="8" name="Obdĺžnik 7">
            <a:extLst>
              <a:ext uri="{FF2B5EF4-FFF2-40B4-BE49-F238E27FC236}">
                <a16:creationId xmlns:a16="http://schemas.microsoft.com/office/drawing/2014/main" id="{29DAE86D-3CBD-4B38-8AC5-41349288567B}"/>
              </a:ext>
            </a:extLst>
          </p:cNvPr>
          <p:cNvSpPr/>
          <p:nvPr/>
        </p:nvSpPr>
        <p:spPr>
          <a:xfrm>
            <a:off x="6720840" y="2660904"/>
            <a:ext cx="521208" cy="58521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A4E79ADB-BDC0-4547-9DE8-B5C3E220BE83}"/>
              </a:ext>
            </a:extLst>
          </p:cNvPr>
          <p:cNvSpPr/>
          <p:nvPr/>
        </p:nvSpPr>
        <p:spPr>
          <a:xfrm>
            <a:off x="7768219" y="2660904"/>
            <a:ext cx="521208" cy="58521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Šípka: doprava 9">
            <a:extLst>
              <a:ext uri="{FF2B5EF4-FFF2-40B4-BE49-F238E27FC236}">
                <a16:creationId xmlns:a16="http://schemas.microsoft.com/office/drawing/2014/main" id="{C65527CB-BC2B-4CCE-B742-B5192413E30F}"/>
              </a:ext>
            </a:extLst>
          </p:cNvPr>
          <p:cNvSpPr/>
          <p:nvPr/>
        </p:nvSpPr>
        <p:spPr>
          <a:xfrm>
            <a:off x="8289427" y="2953512"/>
            <a:ext cx="278501" cy="14630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CF50D0C-8743-4059-BFD0-CF70C9ECD949}"/>
              </a:ext>
            </a:extLst>
          </p:cNvPr>
          <p:cNvSpPr txBox="1"/>
          <p:nvPr/>
        </p:nvSpPr>
        <p:spPr>
          <a:xfrm>
            <a:off x="7552944" y="6373368"/>
            <a:ext cx="166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Otvorené menu</a:t>
            </a:r>
          </a:p>
        </p:txBody>
      </p:sp>
    </p:spTree>
    <p:extLst>
      <p:ext uri="{BB962C8B-B14F-4D97-AF65-F5344CB8AC3E}">
        <p14:creationId xmlns:p14="http://schemas.microsoft.com/office/powerpoint/2010/main" val="32503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Šípka: nadol 1">
            <a:hlinkClick r:id="rId2" action="ppaction://hlinkfile"/>
            <a:extLst>
              <a:ext uri="{FF2B5EF4-FFF2-40B4-BE49-F238E27FC236}">
                <a16:creationId xmlns:a16="http://schemas.microsoft.com/office/drawing/2014/main" id="{EB272E46-3AF4-4A5C-8924-12CEC4BD0B58}"/>
              </a:ext>
            </a:extLst>
          </p:cNvPr>
          <p:cNvSpPr/>
          <p:nvPr/>
        </p:nvSpPr>
        <p:spPr>
          <a:xfrm>
            <a:off x="5449824" y="2080403"/>
            <a:ext cx="3209544" cy="134859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Optimalizácia UVP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19978D3-AE87-429E-8EDF-60E40BEC0424}"/>
              </a:ext>
            </a:extLst>
          </p:cNvPr>
          <p:cNvSpPr txBox="1"/>
          <p:nvPr/>
        </p:nvSpPr>
        <p:spPr>
          <a:xfrm>
            <a:off x="2960597" y="0"/>
            <a:ext cx="322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Optimalizácia parametrov UVP .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7EE2A2B3-3063-41ED-9322-BA23EA05871F}"/>
              </a:ext>
            </a:extLst>
          </p:cNvPr>
          <p:cNvSpPr txBox="1"/>
          <p:nvPr/>
        </p:nvSpPr>
        <p:spPr>
          <a:xfrm>
            <a:off x="438912" y="658368"/>
            <a:ext cx="71414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Tzv. optimalizácia parametrov UVP </a:t>
            </a:r>
            <a:r>
              <a:rPr lang="sk-SK" sz="1400" dirty="0"/>
              <a:t>predstavuje individualizované nastavenie parametrov</a:t>
            </a:r>
          </a:p>
          <a:p>
            <a:r>
              <a:rPr lang="sk-SK" sz="1400" dirty="0"/>
              <a:t>na ventilátore prispôsobené aktuálnemu stavu pľúcnej mechaniky s cieľom dosiahnuť maximálne protektívnu ventiláciu pľúc z hľadiska ich traumatizácie.</a:t>
            </a:r>
          </a:p>
          <a:p>
            <a:r>
              <a:rPr lang="sk-SK" sz="1400" dirty="0"/>
              <a:t>Ide o individualizované modalitu terapie pre konkrétneho pacienta v danom čase s daným stavom patológie pľúc.</a:t>
            </a:r>
          </a:p>
        </p:txBody>
      </p:sp>
      <p:sp>
        <p:nvSpPr>
          <p:cNvPr id="8" name="Šípka: nadol 7">
            <a:hlinkClick r:id="rId3" action="ppaction://hlinkfile"/>
            <a:extLst>
              <a:ext uri="{FF2B5EF4-FFF2-40B4-BE49-F238E27FC236}">
                <a16:creationId xmlns:a16="http://schemas.microsoft.com/office/drawing/2014/main" id="{493489D0-DC1C-4B93-BB5C-CB8005D18104}"/>
              </a:ext>
            </a:extLst>
          </p:cNvPr>
          <p:cNvSpPr/>
          <p:nvPr/>
        </p:nvSpPr>
        <p:spPr>
          <a:xfrm>
            <a:off x="1005840" y="2259449"/>
            <a:ext cx="1883664" cy="1169551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  <a:p>
            <a:pPr algn="ctr"/>
            <a:r>
              <a:rPr lang="sk-SK" dirty="0"/>
              <a:t>OPTI 1</a:t>
            </a:r>
          </a:p>
          <a:p>
            <a:pPr algn="ctr"/>
            <a:r>
              <a:rPr lang="sk-SK" dirty="0"/>
              <a:t>PCV</a:t>
            </a:r>
          </a:p>
        </p:txBody>
      </p:sp>
      <p:sp>
        <p:nvSpPr>
          <p:cNvPr id="6" name="Šípka: nadol 5">
            <a:hlinkClick r:id="rId4" action="ppaction://hlinkfile"/>
            <a:extLst>
              <a:ext uri="{FF2B5EF4-FFF2-40B4-BE49-F238E27FC236}">
                <a16:creationId xmlns:a16="http://schemas.microsoft.com/office/drawing/2014/main" id="{9DD5FBCE-5807-49F1-9C08-F35EF52FCD2F}"/>
              </a:ext>
            </a:extLst>
          </p:cNvPr>
          <p:cNvSpPr/>
          <p:nvPr/>
        </p:nvSpPr>
        <p:spPr>
          <a:xfrm>
            <a:off x="3227832" y="2259449"/>
            <a:ext cx="1883664" cy="1169551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  <a:p>
            <a:pPr algn="ctr"/>
            <a:r>
              <a:rPr lang="sk-SK" dirty="0"/>
              <a:t>OPTI 2</a:t>
            </a:r>
          </a:p>
          <a:p>
            <a:pPr algn="ctr"/>
            <a:r>
              <a:rPr lang="sk-SK" dirty="0"/>
              <a:t>PS</a:t>
            </a:r>
          </a:p>
        </p:txBody>
      </p:sp>
    </p:spTree>
    <p:extLst>
      <p:ext uri="{BB962C8B-B14F-4D97-AF65-F5344CB8AC3E}">
        <p14:creationId xmlns:p14="http://schemas.microsoft.com/office/powerpoint/2010/main" val="556147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910E23FC-E9EE-44F6-AB8E-ABC096BBA6EA}"/>
              </a:ext>
            </a:extLst>
          </p:cNvPr>
          <p:cNvSpPr txBox="1"/>
          <p:nvPr/>
        </p:nvSpPr>
        <p:spPr>
          <a:xfrm>
            <a:off x="155406" y="100584"/>
            <a:ext cx="8833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/>
              <a:t>Programovaná viachladinová ventilácia variabilným tlakom, časom, objemom a prietokom.</a:t>
            </a:r>
          </a:p>
          <a:p>
            <a:pPr algn="ctr"/>
            <a:r>
              <a:rPr lang="sk-SK" b="1" dirty="0"/>
              <a:t>PMLV</a:t>
            </a:r>
          </a:p>
        </p:txBody>
      </p:sp>
      <p:sp>
        <p:nvSpPr>
          <p:cNvPr id="3" name="Šípka: nadol 2">
            <a:hlinkClick r:id="rId2" action="ppaction://hlinkfile"/>
            <a:extLst>
              <a:ext uri="{FF2B5EF4-FFF2-40B4-BE49-F238E27FC236}">
                <a16:creationId xmlns:a16="http://schemas.microsoft.com/office/drawing/2014/main" id="{2EE2C621-B651-4016-A9EC-F863E657FCFF}"/>
              </a:ext>
            </a:extLst>
          </p:cNvPr>
          <p:cNvSpPr/>
          <p:nvPr/>
        </p:nvSpPr>
        <p:spPr>
          <a:xfrm>
            <a:off x="6089904" y="3419856"/>
            <a:ext cx="2532888" cy="128016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PMLV teória</a:t>
            </a:r>
          </a:p>
        </p:txBody>
      </p:sp>
      <p:sp>
        <p:nvSpPr>
          <p:cNvPr id="4" name="Šípka: nadol 3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ABAD5BC7-E46A-47A3-A9C1-BE9795766BC0}"/>
              </a:ext>
            </a:extLst>
          </p:cNvPr>
          <p:cNvSpPr/>
          <p:nvPr/>
        </p:nvSpPr>
        <p:spPr>
          <a:xfrm>
            <a:off x="521208" y="3419856"/>
            <a:ext cx="2344822" cy="128016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b="1" dirty="0"/>
              <a:t>Prednáška</a:t>
            </a:r>
          </a:p>
          <a:p>
            <a:pPr algn="ctr"/>
            <a:r>
              <a:rPr lang="sk-SK" b="1" dirty="0"/>
              <a:t>Teória</a:t>
            </a:r>
          </a:p>
          <a:p>
            <a:pPr algn="ctr"/>
            <a:r>
              <a:rPr lang="sk-SK" b="1" dirty="0"/>
              <a:t>CHAOSU</a:t>
            </a:r>
          </a:p>
          <a:p>
            <a:pPr algn="ctr"/>
            <a:r>
              <a:rPr lang="sk-SK" b="1" dirty="0"/>
              <a:t>PMLV</a:t>
            </a:r>
          </a:p>
        </p:txBody>
      </p:sp>
      <p:sp>
        <p:nvSpPr>
          <p:cNvPr id="5" name="Šípka: nadol 4">
            <a:hlinkClick r:id="rId4" action="ppaction://hlinkfile"/>
            <a:extLst>
              <a:ext uri="{FF2B5EF4-FFF2-40B4-BE49-F238E27FC236}">
                <a16:creationId xmlns:a16="http://schemas.microsoft.com/office/drawing/2014/main" id="{34E649F0-FA54-4A05-9057-8C7C604D6F7F}"/>
              </a:ext>
            </a:extLst>
          </p:cNvPr>
          <p:cNvSpPr/>
          <p:nvPr/>
        </p:nvSpPr>
        <p:spPr>
          <a:xfrm>
            <a:off x="3268980" y="3419856"/>
            <a:ext cx="2532888" cy="128016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PMLV klinika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D9B2E16F-4E64-4ACD-8442-B1DC471C1761}"/>
              </a:ext>
            </a:extLst>
          </p:cNvPr>
          <p:cNvSpPr txBox="1"/>
          <p:nvPr/>
        </p:nvSpPr>
        <p:spPr>
          <a:xfrm>
            <a:off x="342879" y="1000185"/>
            <a:ext cx="83850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1600" dirty="0"/>
          </a:p>
          <a:p>
            <a:r>
              <a:rPr lang="sk-SK" sz="1600" dirty="0"/>
              <a:t> </a:t>
            </a:r>
            <a:r>
              <a:rPr lang="sk-SK" sz="1600" b="1" dirty="0"/>
              <a:t>Programmed </a:t>
            </a:r>
            <a:r>
              <a:rPr lang="sk-SK" sz="1600" b="1" dirty="0" err="1"/>
              <a:t>Multilevel</a:t>
            </a:r>
            <a:r>
              <a:rPr lang="sk-SK" sz="1600" b="1" dirty="0"/>
              <a:t>/</a:t>
            </a:r>
            <a:r>
              <a:rPr lang="sk-SK" sz="1600" b="1" dirty="0" err="1"/>
              <a:t>Multifrequency</a:t>
            </a:r>
            <a:r>
              <a:rPr lang="sk-SK" sz="1600" b="1" dirty="0"/>
              <a:t> </a:t>
            </a:r>
            <a:r>
              <a:rPr lang="sk-SK" sz="1600" b="1" dirty="0" err="1"/>
              <a:t>ventilation</a:t>
            </a:r>
            <a:r>
              <a:rPr lang="sk-SK" sz="1600" dirty="0"/>
              <a:t>- variabilným tlakom, prietokom, objemom a časom.  </a:t>
            </a:r>
            <a:r>
              <a:rPr lang="sk-SK" sz="1600" dirty="0" err="1"/>
              <a:t>Trojhladinová</a:t>
            </a:r>
            <a:r>
              <a:rPr lang="sk-SK" sz="1600" dirty="0"/>
              <a:t> ventilácia pľúc (3-LV- </a:t>
            </a:r>
            <a:r>
              <a:rPr lang="sk-SK" sz="1600" b="1" dirty="0"/>
              <a:t>3-level </a:t>
            </a:r>
            <a:r>
              <a:rPr lang="sk-SK" sz="1600" b="1" dirty="0" err="1"/>
              <a:t>ventilation</a:t>
            </a:r>
            <a:r>
              <a:rPr lang="sk-SK" sz="1600" b="1" dirty="0"/>
              <a:t>, </a:t>
            </a:r>
            <a:r>
              <a:rPr lang="sk-SK" sz="1600" dirty="0"/>
              <a:t>resp.   </a:t>
            </a:r>
            <a:r>
              <a:rPr lang="sk-SK" sz="1600" b="1" dirty="0"/>
              <a:t>4-LV, 4- hladinová UVP</a:t>
            </a:r>
            <a:r>
              <a:rPr lang="sk-SK" sz="1600" dirty="0"/>
              <a:t>) predstavuje nový spôsob realizácie UVP, ktorého cieľom je zlepšiť výmenu plynov v „pomalých“ bronchoalveolárnych kompartmentoch a znížiť pretlakové účinky UVP, hlavne v „rýchlych“ bronchoalveolárnych kompartmentoch. „Homogenizovať“ nehomogénnu distribúciu plynov v pľúcach.</a:t>
            </a:r>
          </a:p>
        </p:txBody>
      </p:sp>
      <p:sp>
        <p:nvSpPr>
          <p:cNvPr id="7" name="Šípka: nadol 6">
            <a:hlinkClick r:id="rId5" action="ppaction://hlinkfile"/>
            <a:extLst>
              <a:ext uri="{FF2B5EF4-FFF2-40B4-BE49-F238E27FC236}">
                <a16:creationId xmlns:a16="http://schemas.microsoft.com/office/drawing/2014/main" id="{B47D1F38-2192-4433-9DA4-D56A0AD14136}"/>
              </a:ext>
            </a:extLst>
          </p:cNvPr>
          <p:cNvSpPr/>
          <p:nvPr/>
        </p:nvSpPr>
        <p:spPr>
          <a:xfrm>
            <a:off x="2197609" y="5303805"/>
            <a:ext cx="1883664" cy="1240251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 1</a:t>
            </a:r>
          </a:p>
          <a:p>
            <a:pPr algn="ctr"/>
            <a:r>
              <a:rPr lang="sk-SK" b="1" dirty="0"/>
              <a:t>PMLV</a:t>
            </a:r>
          </a:p>
        </p:txBody>
      </p:sp>
      <p:sp>
        <p:nvSpPr>
          <p:cNvPr id="8" name="Šípka: nadol 7">
            <a:hlinkClick r:id="rId6" action="ppaction://hlinkfile"/>
            <a:extLst>
              <a:ext uri="{FF2B5EF4-FFF2-40B4-BE49-F238E27FC236}">
                <a16:creationId xmlns:a16="http://schemas.microsoft.com/office/drawing/2014/main" id="{A814F4DD-B148-4EBB-8EF2-E6FE9CCE4865}"/>
              </a:ext>
            </a:extLst>
          </p:cNvPr>
          <p:cNvSpPr/>
          <p:nvPr/>
        </p:nvSpPr>
        <p:spPr>
          <a:xfrm>
            <a:off x="5062728" y="5303805"/>
            <a:ext cx="1883664" cy="1240251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 2</a:t>
            </a:r>
          </a:p>
          <a:p>
            <a:pPr algn="ctr"/>
            <a:r>
              <a:rPr lang="sk-SK" b="1" dirty="0"/>
              <a:t>PMLV</a:t>
            </a:r>
          </a:p>
        </p:txBody>
      </p:sp>
    </p:spTree>
    <p:extLst>
      <p:ext uri="{BB962C8B-B14F-4D97-AF65-F5344CB8AC3E}">
        <p14:creationId xmlns:p14="http://schemas.microsoft.com/office/powerpoint/2010/main" val="1734390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95F8299F-76ED-4BE3-9168-52BF3B2C34A2}"/>
              </a:ext>
            </a:extLst>
          </p:cNvPr>
          <p:cNvSpPr txBox="1"/>
          <p:nvPr/>
        </p:nvSpPr>
        <p:spPr>
          <a:xfrm>
            <a:off x="394029" y="-338328"/>
            <a:ext cx="83559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k-SK" dirty="0"/>
          </a:p>
          <a:p>
            <a:pPr algn="ctr"/>
            <a:r>
              <a:rPr lang="sk-SK" b="1" dirty="0"/>
              <a:t> CFVS. </a:t>
            </a:r>
          </a:p>
          <a:p>
            <a:r>
              <a:rPr lang="sk-SK" b="1" dirty="0"/>
              <a:t>(ventilačná podpora kontinuálnym prietokom – </a:t>
            </a:r>
            <a:r>
              <a:rPr lang="sk-SK" b="1" dirty="0" err="1"/>
              <a:t>continuous</a:t>
            </a:r>
            <a:r>
              <a:rPr lang="sk-SK" b="1" dirty="0"/>
              <a:t> </a:t>
            </a:r>
            <a:r>
              <a:rPr lang="sk-SK" b="1" dirty="0" err="1"/>
              <a:t>flow</a:t>
            </a:r>
            <a:r>
              <a:rPr lang="sk-SK" b="1" dirty="0"/>
              <a:t> </a:t>
            </a:r>
            <a:r>
              <a:rPr lang="sk-SK" b="1" dirty="0" err="1"/>
              <a:t>ventilatory</a:t>
            </a:r>
            <a:r>
              <a:rPr lang="sk-SK" b="1" dirty="0"/>
              <a:t> </a:t>
            </a:r>
            <a:r>
              <a:rPr lang="sk-SK" b="1" dirty="0" err="1"/>
              <a:t>support</a:t>
            </a:r>
            <a:r>
              <a:rPr lang="sk-SK" b="1" dirty="0"/>
              <a:t>) </a:t>
            </a:r>
            <a:endParaRPr lang="sk-SK" dirty="0"/>
          </a:p>
        </p:txBody>
      </p:sp>
      <p:sp>
        <p:nvSpPr>
          <p:cNvPr id="3" name="Šípka: nadol 2">
            <a:hlinkClick r:id="rId2" action="ppaction://hlinkfile"/>
            <a:extLst>
              <a:ext uri="{FF2B5EF4-FFF2-40B4-BE49-F238E27FC236}">
                <a16:creationId xmlns:a16="http://schemas.microsoft.com/office/drawing/2014/main" id="{1EF67EBD-48ED-4639-B3B1-58EC7FC2BECA}"/>
              </a:ext>
            </a:extLst>
          </p:cNvPr>
          <p:cNvSpPr/>
          <p:nvPr/>
        </p:nvSpPr>
        <p:spPr>
          <a:xfrm>
            <a:off x="6089904" y="3419856"/>
            <a:ext cx="2532888" cy="128016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CFVS</a:t>
            </a:r>
          </a:p>
          <a:p>
            <a:pPr algn="ctr"/>
            <a:r>
              <a:rPr lang="sk-SK" b="1" dirty="0"/>
              <a:t>Teória</a:t>
            </a:r>
          </a:p>
        </p:txBody>
      </p:sp>
      <p:sp>
        <p:nvSpPr>
          <p:cNvPr id="4" name="Šípka: nadol 3">
            <a:hlinkClick r:id="rId3" action="ppaction://hlinkfile"/>
            <a:extLst>
              <a:ext uri="{FF2B5EF4-FFF2-40B4-BE49-F238E27FC236}">
                <a16:creationId xmlns:a16="http://schemas.microsoft.com/office/drawing/2014/main" id="{1D594C91-5843-437B-81CD-6051CC6F635F}"/>
              </a:ext>
            </a:extLst>
          </p:cNvPr>
          <p:cNvSpPr/>
          <p:nvPr/>
        </p:nvSpPr>
        <p:spPr>
          <a:xfrm>
            <a:off x="1192028" y="3468498"/>
            <a:ext cx="2388153" cy="15208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</a:t>
            </a:r>
          </a:p>
          <a:p>
            <a:pPr algn="ctr"/>
            <a:r>
              <a:rPr lang="sk-SK" b="1" dirty="0"/>
              <a:t>CFVS</a:t>
            </a:r>
          </a:p>
        </p:txBody>
      </p:sp>
    </p:spTree>
    <p:extLst>
      <p:ext uri="{BB962C8B-B14F-4D97-AF65-F5344CB8AC3E}">
        <p14:creationId xmlns:p14="http://schemas.microsoft.com/office/powerpoint/2010/main" val="2511456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B43A3E00-AAED-4757-B044-5876B5380307}"/>
              </a:ext>
            </a:extLst>
          </p:cNvPr>
          <p:cNvSpPr/>
          <p:nvPr/>
        </p:nvSpPr>
        <p:spPr>
          <a:xfrm>
            <a:off x="237744" y="103924"/>
            <a:ext cx="8906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 dirty="0"/>
              <a:t>Rýchly prístup k niektorým funkciám a nastaveniam.</a:t>
            </a:r>
          </a:p>
        </p:txBody>
      </p:sp>
      <p:sp>
        <p:nvSpPr>
          <p:cNvPr id="3" name="Šípka: nadol 2">
            <a:hlinkClick r:id="rId2" action="ppaction://hlinkfile"/>
            <a:extLst>
              <a:ext uri="{FF2B5EF4-FFF2-40B4-BE49-F238E27FC236}">
                <a16:creationId xmlns:a16="http://schemas.microsoft.com/office/drawing/2014/main" id="{EC226E0E-8A42-477A-B27A-1F3D5599EE2A}"/>
              </a:ext>
            </a:extLst>
          </p:cNvPr>
          <p:cNvSpPr/>
          <p:nvPr/>
        </p:nvSpPr>
        <p:spPr>
          <a:xfrm>
            <a:off x="3630168" y="2535873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3755F910-441D-4235-A192-0BCBA693F41A}"/>
              </a:ext>
            </a:extLst>
          </p:cNvPr>
          <p:cNvSpPr txBox="1"/>
          <p:nvPr/>
        </p:nvSpPr>
        <p:spPr>
          <a:xfrm>
            <a:off x="585216" y="1197864"/>
            <a:ext cx="845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Rýchly prístup k funkciám a nastaveniam</a:t>
            </a:r>
            <a:r>
              <a:rPr lang="sk-SK" sz="1400" dirty="0"/>
              <a:t> slúži na zjednodušenie obsluhy zariadenia hlavne pri často menených parametroch, alebo zmien volieb.  Prezentačné video predstavuje aj tieto možnosti.</a:t>
            </a:r>
          </a:p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83834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C0A96008-3786-4528-9780-03F6BB9874AC}"/>
              </a:ext>
            </a:extLst>
          </p:cNvPr>
          <p:cNvSpPr/>
          <p:nvPr/>
        </p:nvSpPr>
        <p:spPr>
          <a:xfrm>
            <a:off x="254978" y="950483"/>
            <a:ext cx="82120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b="1" dirty="0">
                <a:latin typeface="Times-Roman"/>
              </a:rPr>
              <a:t>Servoventilátor </a:t>
            </a:r>
            <a:r>
              <a:rPr lang="sk-SK" sz="1200" b="1" i="1" dirty="0">
                <a:latin typeface="Times-Italic"/>
              </a:rPr>
              <a:t>Chirana AURA</a:t>
            </a:r>
            <a:r>
              <a:rPr lang="sk-SK" sz="1200" b="1" dirty="0">
                <a:latin typeface="Times-Bold"/>
              </a:rPr>
              <a:t>® </a:t>
            </a:r>
            <a:r>
              <a:rPr lang="sk-SK" sz="1200" b="1" i="1" dirty="0" err="1">
                <a:latin typeface="Times-Italic"/>
              </a:rPr>
              <a:t>Basic</a:t>
            </a:r>
            <a:r>
              <a:rPr lang="sk-SK" sz="1200" b="1" i="1" dirty="0">
                <a:latin typeface="Times-Italic"/>
              </a:rPr>
              <a:t> </a:t>
            </a:r>
            <a:r>
              <a:rPr lang="sk-SK" sz="1200" dirty="0">
                <a:latin typeface="Times-Roman"/>
              </a:rPr>
              <a:t>predstavuje modernú technológiu pre umelú ventiláciu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úc,</a:t>
            </a:r>
          </a:p>
          <a:p>
            <a:r>
              <a:rPr lang="sk-SK" sz="1200" dirty="0">
                <a:latin typeface="Times-Roman"/>
              </a:rPr>
              <a:t>ur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enú pre celú škálu pacientov: dospelých pacientov a deti, v</a:t>
            </a:r>
            <a:r>
              <a:rPr lang="sk-SK" sz="1200" dirty="0">
                <a:latin typeface="TimesNewRoman"/>
              </a:rPr>
              <a:t>ď</a:t>
            </a:r>
            <a:r>
              <a:rPr lang="sk-SK" sz="1200" dirty="0">
                <a:latin typeface="Times-Roman"/>
              </a:rPr>
              <a:t>aka dychovému objemu: od 20 ml (do</a:t>
            </a:r>
          </a:p>
          <a:p>
            <a:r>
              <a:rPr lang="sk-SK" sz="1200" dirty="0">
                <a:latin typeface="Times-Roman"/>
              </a:rPr>
              <a:t>2 000 ml) a dychovej frekvencii: 4 – 80 c/min.)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dirty="0">
                <a:latin typeface="Times-Roman"/>
              </a:rPr>
              <a:t>Komplexné spektrum režimov ventilácie: </a:t>
            </a:r>
            <a:r>
              <a:rPr lang="sk-SK" sz="1200" b="1" dirty="0">
                <a:latin typeface="Times-Roman"/>
              </a:rPr>
              <a:t>CMV</a:t>
            </a:r>
            <a:r>
              <a:rPr lang="sk-SK" sz="1200" dirty="0">
                <a:latin typeface="Times-Roman"/>
              </a:rPr>
              <a:t> – objemovo riadená ventilácia, </a:t>
            </a:r>
            <a:r>
              <a:rPr lang="sk-SK" sz="1200" b="1" dirty="0">
                <a:latin typeface="Times-Roman"/>
              </a:rPr>
              <a:t>SCMV</a:t>
            </a:r>
            <a:r>
              <a:rPr lang="sk-SK" sz="1200" dirty="0">
                <a:latin typeface="Times-Roman"/>
              </a:rPr>
              <a:t> -</a:t>
            </a:r>
          </a:p>
          <a:p>
            <a:r>
              <a:rPr lang="sk-SK" sz="1200" dirty="0">
                <a:latin typeface="Times-Roman"/>
              </a:rPr>
              <a:t>synchronizovaná ventilácia, riadenie pod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a objemu, </a:t>
            </a:r>
            <a:r>
              <a:rPr lang="sk-SK" sz="1200" b="1" dirty="0">
                <a:latin typeface="Times-Roman"/>
              </a:rPr>
              <a:t>PCV</a:t>
            </a:r>
            <a:r>
              <a:rPr lang="sk-SK" sz="1200" dirty="0">
                <a:latin typeface="Times-Roman"/>
              </a:rPr>
              <a:t> - tlakovo riadená ventilácia, </a:t>
            </a:r>
            <a:r>
              <a:rPr lang="sk-SK" sz="1200" b="1" dirty="0">
                <a:latin typeface="Times-Roman"/>
              </a:rPr>
              <a:t>SPCV</a:t>
            </a:r>
            <a:r>
              <a:rPr lang="sk-SK" sz="1200" dirty="0">
                <a:latin typeface="Times-Roman"/>
              </a:rPr>
              <a:t> -</a:t>
            </a:r>
          </a:p>
          <a:p>
            <a:r>
              <a:rPr lang="sk-SK" sz="1200" dirty="0">
                <a:latin typeface="Times-Roman"/>
              </a:rPr>
              <a:t>synchronizovaná ventilácia, riadenie pod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a tlaku, </a:t>
            </a:r>
            <a:r>
              <a:rPr lang="sk-SK" sz="1200" b="1" dirty="0">
                <a:latin typeface="Times-Roman"/>
              </a:rPr>
              <a:t>SIMV</a:t>
            </a:r>
            <a:r>
              <a:rPr lang="sk-SK" sz="1200" dirty="0">
                <a:latin typeface="Times-Roman"/>
              </a:rPr>
              <a:t> – synchronizovaná zástupová</a:t>
            </a:r>
          </a:p>
          <a:p>
            <a:r>
              <a:rPr lang="sk-SK" sz="1200" dirty="0">
                <a:latin typeface="Times-Roman"/>
              </a:rPr>
              <a:t>ventilácia, </a:t>
            </a:r>
            <a:r>
              <a:rPr lang="sk-SK" sz="1200" b="1" dirty="0">
                <a:latin typeface="Times-Roman"/>
              </a:rPr>
              <a:t>SIMV-v</a:t>
            </a:r>
            <a:r>
              <a:rPr lang="sk-SK" sz="1200" dirty="0">
                <a:latin typeface="Times-Roman"/>
              </a:rPr>
              <a:t> synchronizovaná zástupová ventilácia riadená pod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a objemu, SIMV-p –</a:t>
            </a:r>
          </a:p>
          <a:p>
            <a:r>
              <a:rPr lang="sk-SK" sz="1200" dirty="0">
                <a:latin typeface="Times-Roman"/>
              </a:rPr>
              <a:t>synchronizovaná zástupová ventilácia riadená pod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a tlaku, </a:t>
            </a:r>
            <a:r>
              <a:rPr lang="sk-SK" sz="1200" b="1" dirty="0">
                <a:latin typeface="Times-Roman"/>
              </a:rPr>
              <a:t>SIMV</a:t>
            </a:r>
            <a:r>
              <a:rPr lang="sk-SK" sz="1200" dirty="0">
                <a:latin typeface="Times-Roman"/>
              </a:rPr>
              <a:t>(v aj p)+PS – synchronizovaná</a:t>
            </a:r>
          </a:p>
          <a:p>
            <a:r>
              <a:rPr lang="sk-SK" sz="1200" dirty="0">
                <a:latin typeface="Times-Roman"/>
              </a:rPr>
              <a:t>zástupová ventilácia s podporou samostatného dýchania tlakom, </a:t>
            </a:r>
            <a:r>
              <a:rPr lang="sk-SK" sz="1200" b="1" dirty="0">
                <a:latin typeface="Times-Roman"/>
              </a:rPr>
              <a:t>PS</a:t>
            </a:r>
            <a:r>
              <a:rPr lang="sk-SK" sz="1200" dirty="0">
                <a:latin typeface="Times-Roman"/>
              </a:rPr>
              <a:t> – tlaková podpora, </a:t>
            </a:r>
            <a:r>
              <a:rPr lang="sk-SK" sz="1200" b="1" dirty="0">
                <a:latin typeface="Times-Roman"/>
              </a:rPr>
              <a:t>APRV</a:t>
            </a:r>
          </a:p>
          <a:p>
            <a:r>
              <a:rPr lang="sk-SK" sz="1200" dirty="0">
                <a:latin typeface="Times-Roman"/>
              </a:rPr>
              <a:t>(modifikácia </a:t>
            </a:r>
            <a:r>
              <a:rPr lang="sk-SK" sz="1200" dirty="0" err="1">
                <a:latin typeface="Times-Roman"/>
              </a:rPr>
              <a:t>BiPAP</a:t>
            </a:r>
            <a:r>
              <a:rPr lang="sk-SK" sz="1200" dirty="0">
                <a:latin typeface="Times-Roman"/>
              </a:rPr>
              <a:t>) – ventilácia pomocou uvo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nenia tlaku v dýchacích cestách, 2-Level</a:t>
            </a:r>
          </a:p>
          <a:p>
            <a:r>
              <a:rPr lang="sk-SK" sz="1200" dirty="0">
                <a:latin typeface="Times-Roman"/>
              </a:rPr>
              <a:t>(</a:t>
            </a:r>
            <a:r>
              <a:rPr lang="sk-SK" sz="1200" b="1" dirty="0" err="1">
                <a:latin typeface="Times-Roman"/>
              </a:rPr>
              <a:t>BiPAP</a:t>
            </a:r>
            <a:r>
              <a:rPr lang="sk-SK" sz="1200" dirty="0">
                <a:latin typeface="Times-Roman"/>
              </a:rPr>
              <a:t>) – ventilácia na dvoch hladinách tlaku,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2-Level+PS </a:t>
            </a:r>
            <a:r>
              <a:rPr lang="sk-SK" sz="1200" dirty="0">
                <a:latin typeface="Times-Roman"/>
              </a:rPr>
              <a:t>– ventilácia na dvoch hladinách tlaku s tlakovou podporou na nižšej hladine,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PMLV® </a:t>
            </a:r>
            <a:r>
              <a:rPr lang="sk-SK" sz="1200" dirty="0">
                <a:latin typeface="Times-Roman"/>
              </a:rPr>
              <a:t>– programovaná viacfrekven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ná/ viachladinová ventilácia,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CPAP</a:t>
            </a:r>
            <a:r>
              <a:rPr lang="sk-SK" sz="1200" dirty="0">
                <a:latin typeface="Times-Roman"/>
              </a:rPr>
              <a:t> – nepretržitý kladný tlak v dýchacích cestách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SIGH</a:t>
            </a:r>
            <a:r>
              <a:rPr lang="sk-SK" sz="1200" dirty="0">
                <a:latin typeface="Times-Roman"/>
              </a:rPr>
              <a:t> – vzdych (preh</a:t>
            </a:r>
            <a:r>
              <a:rPr lang="sk-SK" sz="1200" dirty="0">
                <a:latin typeface="TimesNewRoman"/>
              </a:rPr>
              <a:t>ĺ</a:t>
            </a:r>
            <a:r>
              <a:rPr lang="sk-SK" sz="1200" dirty="0">
                <a:latin typeface="Times-Roman"/>
              </a:rPr>
              <a:t>bený nádych),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 err="1">
                <a:latin typeface="Times-Roman"/>
              </a:rPr>
              <a:t>CFvS</a:t>
            </a:r>
            <a:r>
              <a:rPr lang="sk-SK" sz="1200" b="1" dirty="0">
                <a:latin typeface="Times-Roman"/>
              </a:rPr>
              <a:t>® </a:t>
            </a:r>
            <a:r>
              <a:rPr lang="sk-SK" sz="1200" dirty="0">
                <a:latin typeface="Times-Roman"/>
              </a:rPr>
              <a:t>– ventila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ná podpora nepretržitým prietokom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PS-CMV </a:t>
            </a:r>
            <a:r>
              <a:rPr lang="sk-SK" sz="1200" dirty="0">
                <a:latin typeface="Times-Roman"/>
              </a:rPr>
              <a:t>- Ventilátor umož</a:t>
            </a:r>
            <a:r>
              <a:rPr lang="sk-SK" sz="1200" dirty="0">
                <a:latin typeface="TimesNewRoman"/>
              </a:rPr>
              <a:t>ň</a:t>
            </a:r>
            <a:r>
              <a:rPr lang="sk-SK" sz="1200" dirty="0">
                <a:latin typeface="Times-Roman"/>
              </a:rPr>
              <a:t>uje nastavi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režim pre možné použitie riadenej ventilácie</a:t>
            </a:r>
          </a:p>
          <a:p>
            <a:r>
              <a:rPr lang="en-US" sz="1200" dirty="0" err="1">
                <a:latin typeface="Times-Roman"/>
              </a:rPr>
              <a:t>systémom</a:t>
            </a:r>
            <a:r>
              <a:rPr lang="en-US" sz="1200" dirty="0">
                <a:latin typeface="Times-Roman"/>
              </a:rPr>
              <a:t> flow/pressure control, </a:t>
            </a:r>
            <a:r>
              <a:rPr lang="en-US" sz="1200" dirty="0" err="1">
                <a:latin typeface="Times-Roman"/>
              </a:rPr>
              <a:t>tzv</a:t>
            </a:r>
            <a:r>
              <a:rPr lang="en-US" sz="1200" dirty="0">
                <a:latin typeface="Times-Roman"/>
              </a:rPr>
              <a:t>. DC- dual control.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APMV® </a:t>
            </a:r>
            <a:r>
              <a:rPr lang="sk-SK" sz="1200" dirty="0">
                <a:latin typeface="Times-Roman"/>
              </a:rPr>
              <a:t>– automatická proporcionálna minútová ventilácia – autoadaptívny regula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ný systém</a:t>
            </a:r>
          </a:p>
          <a:p>
            <a:r>
              <a:rPr lang="pl-PL" sz="1200" dirty="0">
                <a:latin typeface="Times-Roman"/>
              </a:rPr>
              <a:t>na základe dodržania zvolenej MV (minútovej ventilácie), !!! to nie je režim, je to systém</a:t>
            </a:r>
          </a:p>
          <a:p>
            <a:r>
              <a:rPr lang="sk-SK" sz="1200" dirty="0">
                <a:latin typeface="Times-Roman"/>
              </a:rPr>
              <a:t>ovládania všetkých režimov riadených tlakom, teda je to vyššia forma po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íta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ovej asistencie</a:t>
            </a:r>
          </a:p>
          <a:p>
            <a:r>
              <a:rPr lang="sk-SK" sz="1200" dirty="0">
                <a:latin typeface="Times-Roman"/>
              </a:rPr>
              <a:t>umelej ventilácie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úc.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UVM</a:t>
            </a:r>
            <a:r>
              <a:rPr lang="sk-SK" sz="1200" dirty="0">
                <a:latin typeface="Times-Roman"/>
              </a:rPr>
              <a:t> (</a:t>
            </a:r>
            <a:r>
              <a:rPr lang="sk-SK" sz="1200" dirty="0" err="1">
                <a:latin typeface="Times-Roman"/>
              </a:rPr>
              <a:t>up</a:t>
            </a:r>
            <a:r>
              <a:rPr lang="sk-SK" sz="1200" dirty="0">
                <a:latin typeface="Times-Roman"/>
              </a:rPr>
              <a:t> </a:t>
            </a:r>
            <a:r>
              <a:rPr lang="sk-SK" sz="1200" dirty="0" err="1">
                <a:latin typeface="Times-Roman"/>
              </a:rPr>
              <a:t>ventilation</a:t>
            </a:r>
            <a:r>
              <a:rPr lang="sk-SK" sz="1200" dirty="0">
                <a:latin typeface="Times-Roman"/>
              </a:rPr>
              <a:t> </a:t>
            </a:r>
            <a:r>
              <a:rPr lang="sk-SK" sz="1200" dirty="0" err="1">
                <a:latin typeface="Times-Roman"/>
              </a:rPr>
              <a:t>mode</a:t>
            </a:r>
            <a:r>
              <a:rPr lang="sk-SK" sz="1200" dirty="0">
                <a:latin typeface="Times-Roman"/>
              </a:rPr>
              <a:t>) – predstavuje po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íta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om asistovaný systém pre poopera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né (aj</a:t>
            </a:r>
          </a:p>
          <a:p>
            <a:r>
              <a:rPr lang="sk-SK" sz="1200" dirty="0" err="1">
                <a:latin typeface="Times-Roman"/>
              </a:rPr>
              <a:t>nepoopera</a:t>
            </a:r>
            <a:r>
              <a:rPr lang="sk-SK" sz="1200" dirty="0" err="1">
                <a:latin typeface="TimesNewRoman"/>
              </a:rPr>
              <a:t>č</a:t>
            </a:r>
            <a:r>
              <a:rPr lang="sk-SK" sz="1200" dirty="0" err="1">
                <a:latin typeface="Times-Roman"/>
              </a:rPr>
              <a:t>né</a:t>
            </a:r>
            <a:r>
              <a:rPr lang="sk-SK" sz="1200" dirty="0">
                <a:latin typeface="Times-Roman"/>
              </a:rPr>
              <a:t>) odpájanie pacientov od ventilátora s poloautomatickým nastavovaním</a:t>
            </a:r>
          </a:p>
          <a:p>
            <a:r>
              <a:rPr lang="sk-SK" sz="1200" dirty="0">
                <a:latin typeface="Times-Roman"/>
              </a:rPr>
              <a:t>parametrov zmenšujúcich ventila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nú podporu až do bodu, kedy už len lekár môže rozhodnú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o</a:t>
            </a:r>
          </a:p>
          <a:p>
            <a:r>
              <a:rPr lang="sk-SK" sz="1200" dirty="0">
                <a:latin typeface="Times-Roman"/>
              </a:rPr>
              <a:t>odpojení od umelej ventilácie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úc.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Prítomnos</a:t>
            </a:r>
            <a:r>
              <a:rPr lang="sk-SK" sz="1200" b="1" dirty="0">
                <a:latin typeface="TimesNewRoman"/>
              </a:rPr>
              <a:t>ť </a:t>
            </a:r>
            <a:r>
              <a:rPr lang="sk-SK" sz="1200" b="1" dirty="0">
                <a:latin typeface="Times-Roman"/>
              </a:rPr>
              <a:t>všetkých sú</a:t>
            </a:r>
            <a:r>
              <a:rPr lang="sk-SK" sz="1200" b="1" dirty="0">
                <a:latin typeface="TimesNewRoman"/>
              </a:rPr>
              <a:t>č</a:t>
            </a:r>
            <a:r>
              <a:rPr lang="sk-SK" sz="1200" b="1" dirty="0">
                <a:latin typeface="Times-Roman"/>
              </a:rPr>
              <a:t>asných režimov umelej ventilácie p</a:t>
            </a:r>
            <a:r>
              <a:rPr lang="sk-SK" sz="1200" b="1" dirty="0">
                <a:latin typeface="TimesNewRoman"/>
              </a:rPr>
              <a:t>ľ</a:t>
            </a:r>
            <a:r>
              <a:rPr lang="sk-SK" sz="1200" b="1" dirty="0">
                <a:latin typeface="Times-Roman"/>
              </a:rPr>
              <a:t>úc už v základnom prevedení</a:t>
            </a:r>
          </a:p>
          <a:p>
            <a:r>
              <a:rPr lang="sk-SK" sz="1200" dirty="0">
                <a:latin typeface="Times-Roman"/>
              </a:rPr>
              <a:t>prístroja umož</a:t>
            </a:r>
            <a:r>
              <a:rPr lang="sk-SK" sz="1200" dirty="0">
                <a:latin typeface="TimesNewRoman"/>
              </a:rPr>
              <a:t>ň</a:t>
            </a:r>
            <a:r>
              <a:rPr lang="sk-SK" sz="1200" dirty="0">
                <a:latin typeface="Times-Roman"/>
              </a:rPr>
              <a:t>uje zabezpe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i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maximálny komfort pacienta pripojeného na umelú ventiláciu</a:t>
            </a:r>
          </a:p>
          <a:p>
            <a:r>
              <a:rPr lang="sk-SK" sz="1200" dirty="0">
                <a:latin typeface="Times-Roman"/>
              </a:rPr>
              <a:t>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 a tiež zvoli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optimálny režim ventilácie pri 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ubovo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nej patológii</a:t>
            </a:r>
            <a:endParaRPr lang="sk-SK" sz="1200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0487766C-F8FD-4731-B895-8DE1FABD062C}"/>
              </a:ext>
            </a:extLst>
          </p:cNvPr>
          <p:cNvSpPr txBox="1"/>
          <p:nvPr/>
        </p:nvSpPr>
        <p:spPr>
          <a:xfrm>
            <a:off x="1802423" y="211015"/>
            <a:ext cx="548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Režimy ventilácie, monitorovanie a podporné programy</a:t>
            </a:r>
          </a:p>
        </p:txBody>
      </p:sp>
    </p:spTree>
    <p:extLst>
      <p:ext uri="{BB962C8B-B14F-4D97-AF65-F5344CB8AC3E}">
        <p14:creationId xmlns:p14="http://schemas.microsoft.com/office/powerpoint/2010/main" val="142101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F5C3EBC0-B48F-4BD0-829D-09D00188C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34" y="681165"/>
            <a:ext cx="668547" cy="5568696"/>
          </a:xfrm>
          <a:prstGeom prst="rect">
            <a:avLst/>
          </a:prstGeom>
        </p:spPr>
      </p:pic>
      <p:pic>
        <p:nvPicPr>
          <p:cNvPr id="3" name="Obrázok 2">
            <a:extLst>
              <a:ext uri="{FF2B5EF4-FFF2-40B4-BE49-F238E27FC236}">
                <a16:creationId xmlns:a16="http://schemas.microsoft.com/office/drawing/2014/main" id="{F6B3B600-34C6-4CAD-B6A7-BBBAC5840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896" y="681165"/>
            <a:ext cx="1306706" cy="5568696"/>
          </a:xfrm>
          <a:prstGeom prst="rect">
            <a:avLst/>
          </a:prstGeom>
        </p:spPr>
      </p:pic>
      <p:sp>
        <p:nvSpPr>
          <p:cNvPr id="4" name="Obdĺžnik 3">
            <a:extLst>
              <a:ext uri="{FF2B5EF4-FFF2-40B4-BE49-F238E27FC236}">
                <a16:creationId xmlns:a16="http://schemas.microsoft.com/office/drawing/2014/main" id="{E4B0B391-25BE-427B-88B9-6D8D4AFFA454}"/>
              </a:ext>
            </a:extLst>
          </p:cNvPr>
          <p:cNvSpPr/>
          <p:nvPr/>
        </p:nvSpPr>
        <p:spPr>
          <a:xfrm>
            <a:off x="456517" y="2573973"/>
            <a:ext cx="521208" cy="58521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570013B1-502B-4C6E-9D41-7CEA2E6001F8}"/>
              </a:ext>
            </a:extLst>
          </p:cNvPr>
          <p:cNvSpPr/>
          <p:nvPr/>
        </p:nvSpPr>
        <p:spPr>
          <a:xfrm>
            <a:off x="1503896" y="2573973"/>
            <a:ext cx="521208" cy="58521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: doprava 5">
            <a:extLst>
              <a:ext uri="{FF2B5EF4-FFF2-40B4-BE49-F238E27FC236}">
                <a16:creationId xmlns:a16="http://schemas.microsoft.com/office/drawing/2014/main" id="{22965EEE-4CE3-4535-AC33-90171215EE1E}"/>
              </a:ext>
            </a:extLst>
          </p:cNvPr>
          <p:cNvSpPr/>
          <p:nvPr/>
        </p:nvSpPr>
        <p:spPr>
          <a:xfrm>
            <a:off x="2025104" y="2866581"/>
            <a:ext cx="278501" cy="14630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AF75EFBB-D938-4A4B-85E8-8E010A8402E7}"/>
              </a:ext>
            </a:extLst>
          </p:cNvPr>
          <p:cNvSpPr txBox="1"/>
          <p:nvPr/>
        </p:nvSpPr>
        <p:spPr>
          <a:xfrm>
            <a:off x="1288621" y="6286437"/>
            <a:ext cx="1686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Otvorené menu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281C2893-5752-4C44-8DCD-0A4BBCBBD82F}"/>
              </a:ext>
            </a:extLst>
          </p:cNvPr>
          <p:cNvSpPr txBox="1"/>
          <p:nvPr/>
        </p:nvSpPr>
        <p:spPr>
          <a:xfrm>
            <a:off x="1847088" y="128016"/>
            <a:ext cx="487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Dôležité merané parametre z otvoreného MENU</a:t>
            </a:r>
          </a:p>
        </p:txBody>
      </p:sp>
      <p:sp>
        <p:nvSpPr>
          <p:cNvPr id="9" name="Šípka: nadol 8">
            <a:hlinkClick r:id="rId4" action="ppaction://hlinkfile"/>
            <a:extLst>
              <a:ext uri="{FF2B5EF4-FFF2-40B4-BE49-F238E27FC236}">
                <a16:creationId xmlns:a16="http://schemas.microsoft.com/office/drawing/2014/main" id="{BA155566-4976-4911-A0DE-1C564F6B7158}"/>
              </a:ext>
            </a:extLst>
          </p:cNvPr>
          <p:cNvSpPr/>
          <p:nvPr/>
        </p:nvSpPr>
        <p:spPr>
          <a:xfrm>
            <a:off x="3630167" y="2103120"/>
            <a:ext cx="2388153" cy="15208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</a:t>
            </a:r>
          </a:p>
          <a:p>
            <a:pPr algn="ctr"/>
            <a:r>
              <a:rPr lang="sk-SK" b="1" dirty="0"/>
              <a:t>„</a:t>
            </a:r>
            <a:r>
              <a:rPr lang="sk-SK" b="1" dirty="0" err="1"/>
              <a:t>Basic</a:t>
            </a:r>
            <a:r>
              <a:rPr lang="sk-SK" b="1" dirty="0"/>
              <a:t>, </a:t>
            </a:r>
            <a:r>
              <a:rPr lang="sk-SK" b="1" dirty="0" err="1"/>
              <a:t>Recruit</a:t>
            </a:r>
            <a:r>
              <a:rPr lang="sk-SK" b="1" dirty="0"/>
              <a:t>, </a:t>
            </a:r>
            <a:r>
              <a:rPr lang="sk-SK" b="1" dirty="0" err="1"/>
              <a:t>Veaning</a:t>
            </a:r>
            <a:r>
              <a:rPr lang="sk-SK" b="1" dirty="0"/>
              <a:t>..“</a:t>
            </a:r>
          </a:p>
        </p:txBody>
      </p:sp>
      <p:sp>
        <p:nvSpPr>
          <p:cNvPr id="10" name="Šípka: nadol 9">
            <a:hlinkClick r:id="rId5" action="ppaction://hlinkfile"/>
            <a:extLst>
              <a:ext uri="{FF2B5EF4-FFF2-40B4-BE49-F238E27FC236}">
                <a16:creationId xmlns:a16="http://schemas.microsoft.com/office/drawing/2014/main" id="{F9916C9C-14C2-4562-AD97-D48375F5D283}"/>
              </a:ext>
            </a:extLst>
          </p:cNvPr>
          <p:cNvSpPr/>
          <p:nvPr/>
        </p:nvSpPr>
        <p:spPr>
          <a:xfrm>
            <a:off x="6299330" y="2103120"/>
            <a:ext cx="2388153" cy="15208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</a:t>
            </a:r>
          </a:p>
          <a:p>
            <a:pPr algn="ctr"/>
            <a:r>
              <a:rPr lang="sk-SK" b="1" dirty="0" err="1"/>
              <a:t>Archive</a:t>
            </a:r>
            <a:r>
              <a:rPr lang="sk-SK" b="1" dirty="0"/>
              <a:t>, Export, New..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79AD362-C0AF-4610-9FDB-A4E2BA3F37BC}"/>
              </a:ext>
            </a:extLst>
          </p:cNvPr>
          <p:cNvSpPr txBox="1"/>
          <p:nvPr/>
        </p:nvSpPr>
        <p:spPr>
          <a:xfrm>
            <a:off x="3474721" y="859536"/>
            <a:ext cx="5477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Po kliknutí v hlavnom menu na </a:t>
            </a:r>
            <a:r>
              <a:rPr lang="sk-SK" sz="1400" b="1" dirty="0" err="1"/>
              <a:t>tlačítko</a:t>
            </a:r>
            <a:r>
              <a:rPr lang="sk-SK" sz="1400" b="1" dirty="0"/>
              <a:t>  „</a:t>
            </a:r>
            <a:r>
              <a:rPr lang="en-US" sz="1400" b="1" dirty="0"/>
              <a:t>&gt;</a:t>
            </a:r>
            <a:r>
              <a:rPr lang="sk-SK" sz="1400" b="1" dirty="0"/>
              <a:t>“</a:t>
            </a:r>
            <a:r>
              <a:rPr lang="sk-SK" sz="1400" dirty="0"/>
              <a:t> sa otvorí druhá stránka MENU, kde nájdete mnoho užitočných funkcií, hlavne predvoľby a monitorovacie </a:t>
            </a:r>
            <a:r>
              <a:rPr lang="sk-SK" sz="1400" dirty="0" err="1"/>
              <a:t>špacialitky</a:t>
            </a:r>
            <a:r>
              <a:rPr lang="sk-SK" sz="1400" dirty="0"/>
              <a:t>. V nasledujúcich videách vám tieto predstavíme</a:t>
            </a:r>
          </a:p>
        </p:txBody>
      </p:sp>
    </p:spTree>
    <p:extLst>
      <p:ext uri="{BB962C8B-B14F-4D97-AF65-F5344CB8AC3E}">
        <p14:creationId xmlns:p14="http://schemas.microsoft.com/office/powerpoint/2010/main" val="1378915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CB1DE75C-F6F9-4CD4-9127-779ECAFD04A3}"/>
              </a:ext>
            </a:extLst>
          </p:cNvPr>
          <p:cNvSpPr txBox="1"/>
          <p:nvPr/>
        </p:nvSpPr>
        <p:spPr>
          <a:xfrm>
            <a:off x="1426464" y="0"/>
            <a:ext cx="621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Ako urobiť zo zložitého ventilátora úplne jednoduchý a naopak.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1BC57CA5-294A-4C4D-A71D-EAB8D9C2FE57}"/>
              </a:ext>
            </a:extLst>
          </p:cNvPr>
          <p:cNvSpPr txBox="1"/>
          <p:nvPr/>
        </p:nvSpPr>
        <p:spPr>
          <a:xfrm>
            <a:off x="484633" y="914400"/>
            <a:ext cx="8503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Obrazovka ventilátora umožňuje prezliekať „kožu“ a zmeniť ventilátor na úplne jednoduchý, alebo povoliť ďalšie zložitejšie funkcie až po plný systém možností vlastnej ventilácie i monitoringu</a:t>
            </a:r>
            <a:r>
              <a:rPr lang="sk-SK" sz="1400" dirty="0"/>
              <a:t>. Pri testovaní už bolo opísané, ako sa dá zvoliť „skin“.  Meniť ho môžeme aj počas ventilácie. </a:t>
            </a:r>
          </a:p>
          <a:p>
            <a:r>
              <a:rPr lang="sk-SK" sz="1400" dirty="0"/>
              <a:t>Ako to urobiť vám ukážeme na ďalšom videu.</a:t>
            </a:r>
          </a:p>
        </p:txBody>
      </p:sp>
      <p:sp>
        <p:nvSpPr>
          <p:cNvPr id="4" name="Šípka: nadol 3">
            <a:hlinkClick r:id="rId2" action="ppaction://hlinkfile"/>
            <a:extLst>
              <a:ext uri="{FF2B5EF4-FFF2-40B4-BE49-F238E27FC236}">
                <a16:creationId xmlns:a16="http://schemas.microsoft.com/office/drawing/2014/main" id="{367A50E1-1FF8-42FF-AA59-9F4A1E29B32B}"/>
              </a:ext>
            </a:extLst>
          </p:cNvPr>
          <p:cNvSpPr/>
          <p:nvPr/>
        </p:nvSpPr>
        <p:spPr>
          <a:xfrm>
            <a:off x="3337820" y="3465513"/>
            <a:ext cx="2388153" cy="1520889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VIDEO</a:t>
            </a:r>
          </a:p>
          <a:p>
            <a:pPr algn="ctr"/>
            <a:r>
              <a:rPr lang="sk-SK" b="1" dirty="0"/>
              <a:t>„</a:t>
            </a:r>
            <a:r>
              <a:rPr lang="en-US" b="1" dirty="0"/>
              <a:t>  </a:t>
            </a:r>
            <a:r>
              <a:rPr lang="sk-SK" b="1" dirty="0"/>
              <a:t>Skin</a:t>
            </a:r>
            <a:r>
              <a:rPr lang="en-US" b="1" dirty="0"/>
              <a:t>’s  </a:t>
            </a:r>
            <a:r>
              <a:rPr lang="sk-SK" b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723273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559C97C1-EC13-405C-8782-259A864A4199}"/>
              </a:ext>
            </a:extLst>
          </p:cNvPr>
          <p:cNvSpPr txBox="1"/>
          <p:nvPr/>
        </p:nvSpPr>
        <p:spPr>
          <a:xfrm>
            <a:off x="969264" y="0"/>
            <a:ext cx="6932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Zvlhčovanie a ohrievanie dýchacích plynov + základy aerosólovej liečby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DC7E336C-D1D5-4B5F-8117-DE51ABD8FA41}"/>
              </a:ext>
            </a:extLst>
          </p:cNvPr>
          <p:cNvSpPr txBox="1"/>
          <p:nvPr/>
        </p:nvSpPr>
        <p:spPr>
          <a:xfrm>
            <a:off x="434340" y="685800"/>
            <a:ext cx="82753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Pľúca</a:t>
            </a:r>
            <a:r>
              <a:rPr lang="sk-SK" sz="1400" dirty="0"/>
              <a:t>, ktoré sa vyvinuli,  </a:t>
            </a:r>
            <a:r>
              <a:rPr lang="sk-SK" sz="1400" b="1" dirty="0"/>
              <a:t>majú jedinečný systém, ktorý zabraňuje mechanizmu vyschnutia alveolárnej výstelky </a:t>
            </a:r>
            <a:r>
              <a:rPr lang="sk-SK" sz="1400" dirty="0"/>
              <a:t>a to tým, že vzduch ktorý dýchame sa v dýchacích  cestách ohrieva a zvlhčuje na 100% relatívnej vlhkosti pri telesnej teplote cca 37 °C, takže do  alveolárneho priestoru sa dostáva vzduch zvlhčený na 100% pri danej teplote (obsah vody 44mg/l vzduchu).</a:t>
            </a:r>
          </a:p>
          <a:p>
            <a:r>
              <a:rPr lang="sk-SK" sz="1400" dirty="0"/>
              <a:t> Alveolárny epitel sa nevysušuje, pri 100% R.V. sa voda z buniek neodparuje – fyzika nepustí, ( bunky alveolárnej výstelky sa nedehydratujú)  a nenarušuje sa činnosť pľúc. </a:t>
            </a:r>
          </a:p>
          <a:p>
            <a:r>
              <a:rPr lang="sk-SK" sz="1400" dirty="0"/>
              <a:t>Transport plynov cez alveolokapilárnu membránu, sa  neporuší, podobne ako sa neporuší kapilárny endotel. </a:t>
            </a:r>
          </a:p>
          <a:p>
            <a:r>
              <a:rPr lang="sk-SK" sz="1400" dirty="0"/>
              <a:t>V prípade, že by sme aplikovali do alveolárneho priestoru suchý plyn , napríklad pri umelej ventilácii, skončilo by to asi tak ako u  ryby na suchu, zničením alveolárnej výstelky.</a:t>
            </a:r>
          </a:p>
          <a:p>
            <a:endParaRPr lang="sk-SK" sz="1400" dirty="0"/>
          </a:p>
        </p:txBody>
      </p:sp>
      <p:sp>
        <p:nvSpPr>
          <p:cNvPr id="4" name="Šípka: nadol 3">
            <a:hlinkClick r:id="rId2" action="ppaction://hlinkfile"/>
            <a:extLst>
              <a:ext uri="{FF2B5EF4-FFF2-40B4-BE49-F238E27FC236}">
                <a16:creationId xmlns:a16="http://schemas.microsoft.com/office/drawing/2014/main" id="{34635529-C964-4F0C-86E1-FC661A659B44}"/>
              </a:ext>
            </a:extLst>
          </p:cNvPr>
          <p:cNvSpPr/>
          <p:nvPr/>
        </p:nvSpPr>
        <p:spPr>
          <a:xfrm>
            <a:off x="2731770" y="3429000"/>
            <a:ext cx="3680460" cy="195681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Zvlhčovanie dýchacích plynov</a:t>
            </a:r>
          </a:p>
          <a:p>
            <a:pPr algn="ctr"/>
            <a:r>
              <a:rPr lang="sk-SK" b="1" dirty="0"/>
              <a:t>Aerosólová</a:t>
            </a:r>
          </a:p>
          <a:p>
            <a:pPr algn="ctr"/>
            <a:r>
              <a:rPr lang="sk-SK" b="1" dirty="0"/>
              <a:t>terapia</a:t>
            </a:r>
          </a:p>
        </p:txBody>
      </p:sp>
    </p:spTree>
    <p:extLst>
      <p:ext uri="{BB962C8B-B14F-4D97-AF65-F5344CB8AC3E}">
        <p14:creationId xmlns:p14="http://schemas.microsoft.com/office/powerpoint/2010/main" val="3559118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4B1A54BF-A49D-4781-9CCE-0326AE8AEBC3}"/>
              </a:ext>
            </a:extLst>
          </p:cNvPr>
          <p:cNvSpPr txBox="1"/>
          <p:nvPr/>
        </p:nvSpPr>
        <p:spPr>
          <a:xfrm>
            <a:off x="4063559" y="128016"/>
            <a:ext cx="101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Záverom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2DE009EB-4A18-4005-A848-B830C75E05A3}"/>
              </a:ext>
            </a:extLst>
          </p:cNvPr>
          <p:cNvSpPr txBox="1"/>
          <p:nvPr/>
        </p:nvSpPr>
        <p:spPr>
          <a:xfrm>
            <a:off x="411481" y="1078992"/>
            <a:ext cx="865022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Snažili sme sa stručne vysvetliť základné pojmy jednak z nových neštandardných postupov a módov a to </a:t>
            </a:r>
            <a:r>
              <a:rPr lang="sk-SK" sz="1400" b="1" dirty="0"/>
              <a:t>hlavne PMLV , Optimalizáciu a APMV, ktoré sú podstatné hlavne pri riešení nehomogénneho poškodenia pľúc (ARDS, COVID, SARS.....)</a:t>
            </a:r>
          </a:p>
          <a:p>
            <a:r>
              <a:rPr lang="sk-SK" sz="1400" dirty="0"/>
              <a:t>Ak si podrobnejšie prečítate jednak návod, </a:t>
            </a:r>
            <a:r>
              <a:rPr lang="sk-SK" sz="1400" b="1" dirty="0"/>
              <a:t>jednak odborné texty, ktoré sú na „</a:t>
            </a:r>
            <a:r>
              <a:rPr lang="sk-SK" sz="1400" b="1" dirty="0" err="1"/>
              <a:t>fleške</a:t>
            </a:r>
            <a:r>
              <a:rPr lang="sk-SK" sz="1400" b="1" dirty="0"/>
              <a:t>“ </a:t>
            </a:r>
            <a:r>
              <a:rPr lang="sk-SK" sz="1400" dirty="0"/>
              <a:t>priloženej ku každému ventilátoru a pozriete ešte raz už prezentované, ale aj ďalšie videá, pochopíte silu „zbrane“ ktorú dostávate do rúk.</a:t>
            </a:r>
          </a:p>
          <a:p>
            <a:endParaRPr lang="sk-SK" sz="1400" dirty="0"/>
          </a:p>
          <a:p>
            <a:r>
              <a:rPr lang="sk-SK" sz="1400" b="1" dirty="0"/>
              <a:t>„</a:t>
            </a:r>
            <a:r>
              <a:rPr lang="sk-SK" sz="1400" b="1" dirty="0" err="1"/>
              <a:t>Learning</a:t>
            </a:r>
            <a:r>
              <a:rPr lang="sk-SK" sz="1400" b="1" dirty="0"/>
              <a:t> </a:t>
            </a:r>
            <a:r>
              <a:rPr lang="sk-SK" sz="1400" b="1" dirty="0" err="1"/>
              <a:t>curve</a:t>
            </a:r>
            <a:r>
              <a:rPr lang="sk-SK" sz="1400" b="1" dirty="0"/>
              <a:t>“</a:t>
            </a:r>
            <a:r>
              <a:rPr lang="sk-SK" sz="1400" dirty="0"/>
              <a:t>  je vec nepríjemná a učiť sa málokomu chce, ak by ste mali neprekonateľný problém, vieme sa dohodnúť na osobnom stretnutí a vysvetlení nejasností, alebo na emailovej, či inej audiovizuálnej komunikácii, ako  napr. Skype, Zoom, alebo niečo iné. </a:t>
            </a:r>
          </a:p>
          <a:p>
            <a:endParaRPr lang="sk-SK" sz="1400" dirty="0"/>
          </a:p>
          <a:p>
            <a:endParaRPr lang="sk-SK" sz="1400" dirty="0"/>
          </a:p>
          <a:p>
            <a:r>
              <a:rPr lang="sk-SK" b="1" dirty="0"/>
              <a:t>Pre možnosť pozrieť sa do návodu na použitie si ho môžete otvoriť nižšie.</a:t>
            </a:r>
          </a:p>
        </p:txBody>
      </p:sp>
      <p:sp>
        <p:nvSpPr>
          <p:cNvPr id="4" name="Šípka: nadol 3">
            <a:hlinkClick r:id="rId2" action="ppaction://hlinkfile"/>
            <a:extLst>
              <a:ext uri="{FF2B5EF4-FFF2-40B4-BE49-F238E27FC236}">
                <a16:creationId xmlns:a16="http://schemas.microsoft.com/office/drawing/2014/main" id="{DC84ABA4-05D0-487F-9873-DD7B696B9651}"/>
              </a:ext>
            </a:extLst>
          </p:cNvPr>
          <p:cNvSpPr/>
          <p:nvPr/>
        </p:nvSpPr>
        <p:spPr>
          <a:xfrm>
            <a:off x="3305556" y="4151376"/>
            <a:ext cx="2532888" cy="128016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Text</a:t>
            </a:r>
          </a:p>
          <a:p>
            <a:pPr algn="ctr"/>
            <a:r>
              <a:rPr lang="sk-SK" b="1" dirty="0"/>
              <a:t>Návod na použitie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D16B6E4A-B495-40BE-B776-9F42117775A8}"/>
              </a:ext>
            </a:extLst>
          </p:cNvPr>
          <p:cNvSpPr txBox="1"/>
          <p:nvPr/>
        </p:nvSpPr>
        <p:spPr>
          <a:xfrm>
            <a:off x="740664" y="6263640"/>
            <a:ext cx="8018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/>
              <a:t>Veríme, že táto elektronická výuková pomôcka vám pomohla.</a:t>
            </a:r>
          </a:p>
        </p:txBody>
      </p:sp>
    </p:spTree>
    <p:extLst>
      <p:ext uri="{BB962C8B-B14F-4D97-AF65-F5344CB8AC3E}">
        <p14:creationId xmlns:p14="http://schemas.microsoft.com/office/powerpoint/2010/main" val="197257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FA6CDB46-BEFE-41E0-BC33-81BC026EE9C0}"/>
              </a:ext>
            </a:extLst>
          </p:cNvPr>
          <p:cNvSpPr/>
          <p:nvPr/>
        </p:nvSpPr>
        <p:spPr>
          <a:xfrm>
            <a:off x="184638" y="671691"/>
            <a:ext cx="83263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b="1" dirty="0">
                <a:latin typeface="Times-Roman"/>
              </a:rPr>
              <a:t>Monitorovanie </a:t>
            </a:r>
            <a:r>
              <a:rPr lang="sk-SK" sz="1200" b="1" dirty="0" err="1">
                <a:latin typeface="Times-Roman"/>
              </a:rPr>
              <a:t>metaboliky</a:t>
            </a:r>
            <a:r>
              <a:rPr lang="sk-SK" sz="1200" b="1" dirty="0">
                <a:latin typeface="Times-Roman"/>
              </a:rPr>
              <a:t> </a:t>
            </a:r>
            <a:r>
              <a:rPr lang="sk-SK" sz="1200" dirty="0">
                <a:latin typeface="Times-Roman"/>
              </a:rPr>
              <a:t>– (Modul </a:t>
            </a:r>
            <a:r>
              <a:rPr lang="sk-SK" sz="1200" dirty="0" err="1">
                <a:latin typeface="Times-Roman"/>
              </a:rPr>
              <a:t>MetaMon</a:t>
            </a:r>
            <a:r>
              <a:rPr lang="sk-SK" sz="1200" dirty="0">
                <a:latin typeface="Times-Roman"/>
              </a:rPr>
              <a:t>) predstavuje integrovaný systém umož</a:t>
            </a:r>
            <a:r>
              <a:rPr lang="sk-SK" sz="1200" dirty="0">
                <a:latin typeface="TimesNewRoman"/>
              </a:rPr>
              <a:t>ň</a:t>
            </a:r>
            <a:r>
              <a:rPr lang="sk-SK" sz="1200" dirty="0">
                <a:latin typeface="Times-Roman"/>
              </a:rPr>
              <a:t>ujúci</a:t>
            </a:r>
          </a:p>
          <a:p>
            <a:r>
              <a:rPr lang="sk-SK" sz="1200" dirty="0">
                <a:latin typeface="Times-Roman"/>
              </a:rPr>
              <a:t>monitorova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produkciu CO2 a spotrebu O2 ako aj energetický výdaj.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Moduly (</a:t>
            </a:r>
            <a:r>
              <a:rPr lang="sk-SK" sz="1200" b="1" dirty="0" err="1">
                <a:latin typeface="Times-Roman"/>
              </a:rPr>
              <a:t>Opti</a:t>
            </a:r>
            <a:r>
              <a:rPr lang="sk-SK" sz="1200" b="1" dirty="0">
                <a:latin typeface="Times-Roman"/>
              </a:rPr>
              <a:t> a </a:t>
            </a:r>
            <a:r>
              <a:rPr lang="sk-SK" sz="1200" b="1" dirty="0" err="1">
                <a:latin typeface="Times-Roman"/>
              </a:rPr>
              <a:t>AutoOpti</a:t>
            </a:r>
            <a:r>
              <a:rPr lang="sk-SK" sz="1200" b="1" dirty="0">
                <a:latin typeface="Times-Roman"/>
              </a:rPr>
              <a:t>®) </a:t>
            </a:r>
            <a:r>
              <a:rPr lang="sk-SK" sz="1200" dirty="0">
                <a:latin typeface="Times-Roman"/>
              </a:rPr>
              <a:t>predstavujú unikátne riešenia optimalizácie ventilácie s cie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om 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</a:t>
            </a:r>
          </a:p>
          <a:p>
            <a:r>
              <a:rPr lang="sk-SK" sz="1200" dirty="0">
                <a:latin typeface="Times-Roman"/>
              </a:rPr>
              <a:t>do maximálnej miery zníži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traumatizáciu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 cez zmenšenie špi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kových alveolárnych tlakov.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dirty="0">
                <a:latin typeface="Times-Roman"/>
              </a:rPr>
              <a:t>v prístroji je implementované unikátne prevedenie režimu PCV, ktorý nepredstavuje iba</a:t>
            </a:r>
          </a:p>
          <a:p>
            <a:r>
              <a:rPr lang="sk-SK" sz="1200" dirty="0">
                <a:latin typeface="Times-Roman"/>
              </a:rPr>
              <a:t>štandardný tlakový režim, ale zárove</a:t>
            </a:r>
            <a:r>
              <a:rPr lang="sk-SK" sz="1200" dirty="0">
                <a:latin typeface="TimesNewRoman"/>
              </a:rPr>
              <a:t>ň </a:t>
            </a:r>
            <a:r>
              <a:rPr lang="sk-SK" sz="1200" dirty="0">
                <a:latin typeface="Times-Roman"/>
              </a:rPr>
              <a:t>je vybavený automatickou identifikáciou spontánneho</a:t>
            </a:r>
          </a:p>
          <a:p>
            <a:r>
              <a:rPr lang="sk-SK" sz="1200" dirty="0">
                <a:latin typeface="Times-Roman"/>
              </a:rPr>
              <a:t>dychového úsilia, 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 ventilátor identifikuje ako „chcenie dýcha</a:t>
            </a:r>
            <a:r>
              <a:rPr lang="sk-SK" sz="1200" dirty="0">
                <a:latin typeface="TimesNewRoman"/>
              </a:rPr>
              <a:t>ť</a:t>
            </a:r>
            <a:r>
              <a:rPr lang="sk-SK" sz="1200" dirty="0">
                <a:latin typeface="Times-Roman"/>
              </a:rPr>
              <a:t>“ a aby to pacientovi umožnil,</a:t>
            </a:r>
          </a:p>
          <a:p>
            <a:r>
              <a:rPr lang="sk-SK" sz="1200" dirty="0">
                <a:latin typeface="Times-Roman"/>
              </a:rPr>
              <a:t>prepne sa režim do módu 2-Level </a:t>
            </a:r>
            <a:r>
              <a:rPr lang="sk-SK" sz="1200" dirty="0" err="1">
                <a:latin typeface="Times-Roman"/>
              </a:rPr>
              <a:t>ventilation</a:t>
            </a:r>
            <a:r>
              <a:rPr lang="sk-SK" sz="1200" dirty="0">
                <a:latin typeface="Times-Roman"/>
              </a:rPr>
              <a:t> (</a:t>
            </a:r>
            <a:r>
              <a:rPr lang="sk-SK" sz="1200" dirty="0" err="1">
                <a:latin typeface="Times-Roman"/>
              </a:rPr>
              <a:t>BiLevel</a:t>
            </a:r>
            <a:r>
              <a:rPr lang="sk-SK" sz="1200" dirty="0">
                <a:latin typeface="Times-Roman"/>
              </a:rPr>
              <a:t>, </a:t>
            </a:r>
            <a:r>
              <a:rPr lang="sk-SK" sz="1200" dirty="0" err="1">
                <a:latin typeface="Times-Roman"/>
              </a:rPr>
              <a:t>BiPAP</a:t>
            </a:r>
            <a:r>
              <a:rPr lang="sk-SK" sz="1200" dirty="0">
                <a:latin typeface="Times-Roman"/>
              </a:rPr>
              <a:t>). V tomto režime je k dispozícii</a:t>
            </a:r>
          </a:p>
          <a:p>
            <a:r>
              <a:rPr lang="sk-SK" sz="1200" dirty="0">
                <a:latin typeface="Times-Roman"/>
              </a:rPr>
              <a:t>aj PS – tlaková podpora pre napomáhanie spontánnemu dýchaniu na hladine PEEP, ktorej</a:t>
            </a:r>
          </a:p>
          <a:p>
            <a:r>
              <a:rPr lang="sk-SK" sz="1200" dirty="0">
                <a:latin typeface="Times-Roman"/>
              </a:rPr>
              <a:t>ve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kos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je volite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ná. V tom istom základnom režime (PCV) pri nastavení Ti 80% sa prístroj</a:t>
            </a:r>
          </a:p>
          <a:p>
            <a:r>
              <a:rPr lang="sk-SK" sz="1200" dirty="0">
                <a:latin typeface="Times-Roman"/>
              </a:rPr>
              <a:t>plynule dostáva do režimu APRV. Prístroj tak v podstate automaticky vychádza v ústrety</a:t>
            </a:r>
          </a:p>
          <a:p>
            <a:r>
              <a:rPr lang="sk-SK" sz="1200" dirty="0">
                <a:latin typeface="Times-Roman"/>
              </a:rPr>
              <a:t>potrebám pacienta, 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 je nespornou výhodou napomáhajúcou lekárovi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inteligentná exspira</a:t>
            </a:r>
            <a:r>
              <a:rPr lang="sk-SK" sz="1200" b="1" dirty="0">
                <a:latin typeface="TimesNewRoman"/>
              </a:rPr>
              <a:t>č</a:t>
            </a:r>
            <a:r>
              <a:rPr lang="sk-SK" sz="1200" b="1" dirty="0">
                <a:latin typeface="Times-Roman"/>
              </a:rPr>
              <a:t>ná asistencia </a:t>
            </a:r>
            <a:r>
              <a:rPr lang="sk-SK" sz="1200" dirty="0">
                <a:latin typeface="Times-Roman"/>
              </a:rPr>
              <a:t>je ve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kým prínosom pre pacienta i lekára v situáciách, ak sa</a:t>
            </a:r>
          </a:p>
          <a:p>
            <a:r>
              <a:rPr lang="sk-SK" sz="1200" dirty="0">
                <a:latin typeface="Times-Roman"/>
              </a:rPr>
              <a:t>pacient „pobije“ s ventilátorom a dochádza k prekro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eniu limitného tlaku v okruhu (napr.</a:t>
            </a:r>
          </a:p>
          <a:p>
            <a:r>
              <a:rPr lang="sk-SK" sz="1200" dirty="0">
                <a:latin typeface="Times-Roman"/>
              </a:rPr>
              <a:t>zakaš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anie). V týchto situáciách zvä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ša ventilátory vypustia tlak do atmosféry a „uzemnia“</a:t>
            </a:r>
          </a:p>
          <a:p>
            <a:r>
              <a:rPr lang="sk-SK" sz="1200" dirty="0">
                <a:latin typeface="Times-Roman"/>
              </a:rPr>
              <a:t>okruh, 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ím sa ale nastavený PEEP=0 a u poškodených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 žia</a:t>
            </a:r>
            <a:r>
              <a:rPr lang="sk-SK" sz="1200" dirty="0">
                <a:latin typeface="TimesNewRoman"/>
              </a:rPr>
              <a:t>ľ </a:t>
            </a:r>
            <a:r>
              <a:rPr lang="sk-SK" sz="1200" dirty="0">
                <a:latin typeface="Times-Roman"/>
              </a:rPr>
              <a:t>dochádza ku kolapsu alveol</a:t>
            </a:r>
          </a:p>
          <a:p>
            <a:r>
              <a:rPr lang="sk-SK" sz="1200" dirty="0">
                <a:latin typeface="Times-Roman"/>
              </a:rPr>
              <a:t>(</a:t>
            </a:r>
            <a:r>
              <a:rPr lang="sk-SK" sz="1200" dirty="0" err="1">
                <a:latin typeface="Times-Roman"/>
              </a:rPr>
              <a:t>derecruitment</a:t>
            </a:r>
            <a:r>
              <a:rPr lang="sk-SK" sz="1200" dirty="0">
                <a:latin typeface="Times-Roman"/>
              </a:rPr>
              <a:t>). Riešenie integrované v prístroji je ove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a vyspelejšie, pri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om v situáciách, ke</a:t>
            </a:r>
            <a:r>
              <a:rPr lang="sk-SK" sz="1200" dirty="0">
                <a:latin typeface="TimesNewRoman"/>
              </a:rPr>
              <a:t>ď</a:t>
            </a:r>
          </a:p>
          <a:p>
            <a:r>
              <a:rPr lang="sk-SK" sz="1200" dirty="0"/>
              <a:t>dôjde k prekročeniu limitného tlaku v okruhu, ventilátor po vyhodnotení situácie inteligentným</a:t>
            </a:r>
          </a:p>
          <a:p>
            <a:r>
              <a:rPr lang="sk-SK" sz="1200" dirty="0"/>
              <a:t>algoritmom vypustí prebytok tlaku tak, že PEEP zostane po celý čas trvania procedúry</a:t>
            </a:r>
          </a:p>
          <a:p>
            <a:r>
              <a:rPr lang="sk-SK" sz="1200" dirty="0"/>
              <a:t>zachovaný, čím nedôjde ku kolapsu alveol a nie je potrebné znovu realizovať recruitment</a:t>
            </a:r>
          </a:p>
          <a:p>
            <a:r>
              <a:rPr lang="sk-SK" sz="1200" dirty="0"/>
              <a:t>· v prístroji implementovaná metóda APMV®–MVs predstavuje jedinečné riešenie inteligentného</a:t>
            </a:r>
          </a:p>
          <a:p>
            <a:r>
              <a:rPr lang="sk-SK" sz="1200" dirty="0"/>
              <a:t>riadenia všetkých ventilačných režimov zmenami prietoku, tlaku, objemu a frekvencie podľa</a:t>
            </a:r>
          </a:p>
          <a:p>
            <a:r>
              <a:rPr lang="sk-SK" sz="1200" dirty="0"/>
              <a:t>špeciálneho algoritmu, ktorý zabezpečuje </a:t>
            </a:r>
            <a:r>
              <a:rPr lang="sk-SK" sz="1200" dirty="0" err="1"/>
              <a:t>protektívnosť</a:t>
            </a:r>
            <a:r>
              <a:rPr lang="sk-SK" sz="1200" dirty="0"/>
              <a:t> ventilácie a obsluhou zvolenú</a:t>
            </a:r>
          </a:p>
          <a:p>
            <a:r>
              <a:rPr lang="sk-SK" sz="1200" dirty="0"/>
              <a:t>minútovú ventiláciu. Proporcionálna regulácia prietoku, tlaku a frekvencie na dosiahnutie</a:t>
            </a:r>
          </a:p>
          <a:p>
            <a:r>
              <a:rPr lang="sk-SK" sz="1200" dirty="0"/>
              <a:t>zvolenej minútovej ventilácie je zabezpečená aj pri pacientovej spontánnej ventilácii. V rámci</a:t>
            </a:r>
          </a:p>
          <a:p>
            <a:r>
              <a:rPr lang="sk-SK" sz="1200" dirty="0"/>
              <a:t>tejto metódy ventilácie je k dispozícii aj automatická adaptácia </a:t>
            </a:r>
            <a:r>
              <a:rPr lang="sk-SK" sz="1200" dirty="0" err="1"/>
              <a:t>Flow</a:t>
            </a:r>
            <a:r>
              <a:rPr lang="sk-SK" sz="1200" dirty="0"/>
              <a:t> pri tlakovo kontrolovaných</a:t>
            </a:r>
          </a:p>
          <a:p>
            <a:r>
              <a:rPr lang="sk-SK" sz="1200" dirty="0"/>
              <a:t>režimoch (</a:t>
            </a:r>
            <a:r>
              <a:rPr lang="sk-SK" sz="1200" b="1" dirty="0" err="1"/>
              <a:t>AutoFlow</a:t>
            </a:r>
            <a:r>
              <a:rPr lang="sk-SK" sz="1200" b="1" dirty="0"/>
              <a:t>), </a:t>
            </a:r>
            <a:r>
              <a:rPr lang="sk-SK" sz="1200" dirty="0"/>
              <a:t>Automatická adaptácia </a:t>
            </a:r>
            <a:r>
              <a:rPr lang="sk-SK" sz="1200" dirty="0" err="1"/>
              <a:t>Pressure</a:t>
            </a:r>
            <a:r>
              <a:rPr lang="sk-SK" sz="1200" dirty="0"/>
              <a:t> pri tlakovo kontrolovaných režimoch</a:t>
            </a:r>
          </a:p>
          <a:p>
            <a:r>
              <a:rPr lang="sk-SK" sz="1200" dirty="0"/>
              <a:t>(</a:t>
            </a:r>
            <a:r>
              <a:rPr lang="sk-SK" sz="1200" b="1" dirty="0" err="1"/>
              <a:t>AutoPressure</a:t>
            </a:r>
            <a:r>
              <a:rPr lang="sk-SK" sz="1200" dirty="0"/>
              <a:t>), a adaptácia frekvencie dýchania (</a:t>
            </a:r>
            <a:r>
              <a:rPr lang="sk-SK" sz="1200" b="1" dirty="0" err="1"/>
              <a:t>AutoFrequency</a:t>
            </a:r>
            <a:r>
              <a:rPr lang="sk-SK" sz="1200" dirty="0"/>
              <a:t>) Automatická kompenzácia</a:t>
            </a:r>
          </a:p>
          <a:p>
            <a:r>
              <a:rPr lang="sk-SK" sz="1200" dirty="0"/>
              <a:t>vplyvov zmien mechanických vlastností pľúc (C, R) počas tlakových režimov UVP</a:t>
            </a:r>
          </a:p>
          <a:p>
            <a:r>
              <a:rPr lang="en-US" sz="1200" dirty="0"/>
              <a:t>(</a:t>
            </a:r>
            <a:r>
              <a:rPr lang="en-US" sz="1200" b="1" dirty="0" err="1"/>
              <a:t>AutoCompensation</a:t>
            </a:r>
            <a:r>
              <a:rPr lang="en-US" sz="1200" b="1" dirty="0"/>
              <a:t> of C</a:t>
            </a:r>
            <a:r>
              <a:rPr lang="sk-SK" sz="1200" b="1" dirty="0"/>
              <a:t>m   </a:t>
            </a:r>
            <a:r>
              <a:rPr lang="en-US" sz="1200" b="1" dirty="0"/>
              <a:t> and R</a:t>
            </a:r>
            <a:r>
              <a:rPr lang="sk-SK" sz="1200" b="1" dirty="0" err="1"/>
              <a:t>sys</a:t>
            </a:r>
            <a:r>
              <a:rPr lang="en-US" sz="1200" dirty="0"/>
              <a:t>)</a:t>
            </a:r>
          </a:p>
          <a:p>
            <a:r>
              <a:rPr lang="sk-SK" sz="1200" dirty="0"/>
              <a:t>· pri neinvazívnej ventilácii (</a:t>
            </a:r>
            <a:r>
              <a:rPr lang="sk-SK" sz="1200" b="1" dirty="0"/>
              <a:t>NIV) </a:t>
            </a:r>
            <a:r>
              <a:rPr lang="sk-SK" sz="1200" dirty="0"/>
              <a:t>je potrebné zdôrazniť v prístroji zabudovanú automatickú</a:t>
            </a:r>
          </a:p>
          <a:p>
            <a:r>
              <a:rPr lang="sk-SK" sz="1200" dirty="0"/>
              <a:t>kompenzáciu únikov plynov okolo masky</a:t>
            </a:r>
          </a:p>
          <a:p>
            <a:endParaRPr lang="sk-SK" sz="1200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98A85AA2-8EE1-4058-884B-235E1F793B1B}"/>
              </a:ext>
            </a:extLst>
          </p:cNvPr>
          <p:cNvSpPr txBox="1"/>
          <p:nvPr/>
        </p:nvSpPr>
        <p:spPr>
          <a:xfrm>
            <a:off x="1802423" y="211015"/>
            <a:ext cx="548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Režimy ventilácie, monitorovanie a podporné programy</a:t>
            </a:r>
          </a:p>
        </p:txBody>
      </p:sp>
    </p:spTree>
    <p:extLst>
      <p:ext uri="{BB962C8B-B14F-4D97-AF65-F5344CB8AC3E}">
        <p14:creationId xmlns:p14="http://schemas.microsoft.com/office/powerpoint/2010/main" val="21735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80C3D3F3-C023-4B3B-BDEC-07CA39D83298}"/>
              </a:ext>
            </a:extLst>
          </p:cNvPr>
          <p:cNvSpPr/>
          <p:nvPr/>
        </p:nvSpPr>
        <p:spPr>
          <a:xfrm>
            <a:off x="228600" y="439670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b="1" dirty="0">
                <a:latin typeface="Times-Roman"/>
              </a:rPr>
              <a:t>PMLV® – unikátny režim programovanej </a:t>
            </a:r>
            <a:r>
              <a:rPr lang="sk-SK" sz="1200" b="1" dirty="0" err="1">
                <a:latin typeface="Times-Roman"/>
              </a:rPr>
              <a:t>viacfrekven</a:t>
            </a:r>
            <a:r>
              <a:rPr lang="sk-SK" sz="1200" b="1" dirty="0" err="1">
                <a:latin typeface="TimesNewRoman"/>
              </a:rPr>
              <a:t>č</a:t>
            </a:r>
            <a:r>
              <a:rPr lang="sk-SK" sz="1200" b="1" dirty="0" err="1">
                <a:latin typeface="Times-Roman"/>
              </a:rPr>
              <a:t>nej</a:t>
            </a:r>
            <a:r>
              <a:rPr lang="sk-SK" sz="1200" b="1" dirty="0">
                <a:latin typeface="Times-Roman"/>
              </a:rPr>
              <a:t> / </a:t>
            </a:r>
            <a:r>
              <a:rPr lang="sk-SK" sz="1200" b="1" dirty="0" err="1">
                <a:latin typeface="Times-Roman"/>
              </a:rPr>
              <a:t>viachladinovej</a:t>
            </a:r>
            <a:r>
              <a:rPr lang="sk-SK" sz="1200" b="1" dirty="0">
                <a:latin typeface="Times-Roman"/>
              </a:rPr>
              <a:t> ventilácie p</a:t>
            </a:r>
            <a:r>
              <a:rPr lang="sk-SK" sz="1200" b="1" dirty="0">
                <a:latin typeface="TimesNewRoman"/>
              </a:rPr>
              <a:t>ľ</a:t>
            </a:r>
            <a:r>
              <a:rPr lang="sk-SK" sz="1200" b="1" dirty="0">
                <a:latin typeface="Times-Roman"/>
              </a:rPr>
              <a:t>úc </a:t>
            </a:r>
          </a:p>
          <a:p>
            <a:r>
              <a:rPr lang="sk-SK" sz="1200" b="1" dirty="0">
                <a:latin typeface="Times-Roman"/>
              </a:rPr>
              <a:t>variabilným prietokom, časom tlakom a objemom</a:t>
            </a:r>
          </a:p>
          <a:p>
            <a:r>
              <a:rPr lang="sk-SK" sz="1200" dirty="0">
                <a:latin typeface="Times-Roman"/>
              </a:rPr>
              <a:t>predstavuje jedine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nú metódu programovaného riadenia ventilácie na troch rôznych alebo</a:t>
            </a:r>
          </a:p>
          <a:p>
            <a:r>
              <a:rPr lang="sk-SK" sz="1200" dirty="0">
                <a:latin typeface="Times-Roman"/>
              </a:rPr>
              <a:t>štyroch tlakových hladinách s rôznymi 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asmi dýchacieho cyklu, ktoré vedie k zlepšenej</a:t>
            </a:r>
          </a:p>
          <a:p>
            <a:r>
              <a:rPr lang="sk-SK" sz="1200" dirty="0">
                <a:latin typeface="Times-Roman"/>
              </a:rPr>
              <a:t>distribúcii plynov v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úcach postihnutých patológiou vedúcou k nehomogénnej distribúcii</a:t>
            </a:r>
          </a:p>
          <a:p>
            <a:r>
              <a:rPr lang="sk-SK" sz="1200" dirty="0">
                <a:latin typeface="Times-Roman"/>
              </a:rPr>
              <a:t>plynov (vírusová pneumónia, ALI, ARDS, kontúzia a pod.). </a:t>
            </a:r>
            <a:r>
              <a:rPr lang="sk-SK" sz="1200" b="1" dirty="0">
                <a:latin typeface="Times-Roman"/>
              </a:rPr>
              <a:t>Algoritmus riadenia ventilácie</a:t>
            </a:r>
          </a:p>
          <a:p>
            <a:r>
              <a:rPr lang="sk-SK" sz="1200" b="1" dirty="0">
                <a:latin typeface="Times-Roman"/>
              </a:rPr>
              <a:t>vychádza z analýzy p</a:t>
            </a:r>
            <a:r>
              <a:rPr lang="sk-SK" sz="1200" b="1" dirty="0">
                <a:latin typeface="TimesNewRoman"/>
              </a:rPr>
              <a:t>ľ</a:t>
            </a:r>
            <a:r>
              <a:rPr lang="sk-SK" sz="1200" b="1" dirty="0">
                <a:latin typeface="Times-Roman"/>
              </a:rPr>
              <a:t>úcnej mechaniky.</a:t>
            </a:r>
            <a:r>
              <a:rPr lang="sk-SK" sz="1200" dirty="0">
                <a:latin typeface="Times-Roman"/>
              </a:rPr>
              <a:t> Praxou overené výhody, ktoré poskytuje PMLV nielen</a:t>
            </a:r>
          </a:p>
          <a:p>
            <a:r>
              <a:rPr lang="sk-SK" sz="1200" dirty="0">
                <a:latin typeface="Times-Roman"/>
              </a:rPr>
              <a:t>u </a:t>
            </a:r>
            <a:r>
              <a:rPr lang="sk-SK" sz="1200" dirty="0">
                <a:latin typeface="TimesNewRoman"/>
              </a:rPr>
              <a:t>ť</a:t>
            </a:r>
            <a:r>
              <a:rPr lang="sk-SK" sz="1200" dirty="0">
                <a:latin typeface="Times-Roman"/>
              </a:rPr>
              <a:t>ažko postihnutých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 (s výraznou nehomogenitou distribúcie) sú nesporné, pri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om tento</a:t>
            </a:r>
          </a:p>
          <a:p>
            <a:r>
              <a:rPr lang="sk-SK" sz="1200" dirty="0">
                <a:latin typeface="Times-Roman"/>
              </a:rPr>
              <a:t>režim pri v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asnom nasadení v praxi zachra</a:t>
            </a:r>
            <a:r>
              <a:rPr lang="sk-SK" sz="1200" dirty="0">
                <a:latin typeface="TimesNewRoman"/>
              </a:rPr>
              <a:t>ň</a:t>
            </a:r>
            <a:r>
              <a:rPr lang="sk-SK" sz="1200" dirty="0">
                <a:latin typeface="Times-Roman"/>
              </a:rPr>
              <a:t>uje 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udské životy v situáciách, kedy iné režimy</a:t>
            </a:r>
          </a:p>
          <a:p>
            <a:r>
              <a:rPr lang="sk-SK" sz="1200" dirty="0">
                <a:latin typeface="Times-Roman"/>
              </a:rPr>
              <a:t>ventilácie už nie sú schopné zabezpe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i</a:t>
            </a:r>
            <a:r>
              <a:rPr lang="sk-SK" sz="1200" dirty="0">
                <a:latin typeface="TimesNewRoman"/>
              </a:rPr>
              <a:t>ť </a:t>
            </a:r>
            <a:r>
              <a:rPr lang="sk-SK" sz="1200" dirty="0">
                <a:latin typeface="Times-Roman"/>
              </a:rPr>
              <a:t>výmenu plynov v p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úcach. 4 hladinová UVP je</a:t>
            </a:r>
          </a:p>
          <a:p>
            <a:r>
              <a:rPr lang="sk-SK" sz="1200" dirty="0">
                <a:latin typeface="Times-Roman"/>
              </a:rPr>
              <a:t>kombinovate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ná s vysokofrekven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nou moduláciou tlaku do 180 c/min.</a:t>
            </a: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b="1" dirty="0">
                <a:latin typeface="Times-Roman"/>
              </a:rPr>
              <a:t>Automatická kompenzácia parametrov poddajnosti a odporu okruhu </a:t>
            </a:r>
            <a:r>
              <a:rPr lang="sk-SK" sz="1200" dirty="0">
                <a:latin typeface="Times-Roman"/>
              </a:rPr>
              <a:t>ventilátora Cm a </a:t>
            </a:r>
            <a:r>
              <a:rPr lang="sk-SK" sz="1200" dirty="0" err="1">
                <a:latin typeface="Times-Roman"/>
              </a:rPr>
              <a:t>Rsys</a:t>
            </a:r>
            <a:r>
              <a:rPr lang="sk-SK" sz="1200" dirty="0">
                <a:latin typeface="Times-Roman"/>
              </a:rPr>
              <a:t>. Pri</a:t>
            </a:r>
          </a:p>
          <a:p>
            <a:r>
              <a:rPr lang="sk-SK" sz="1200" dirty="0">
                <a:latin typeface="Times-Roman"/>
              </a:rPr>
              <a:t>použití akýchko</a:t>
            </a:r>
            <a:r>
              <a:rPr lang="sk-SK" sz="1200" dirty="0">
                <a:latin typeface="TimesNewRoman"/>
              </a:rPr>
              <a:t>ľ</a:t>
            </a:r>
            <a:r>
              <a:rPr lang="sk-SK" sz="1200" dirty="0">
                <a:latin typeface="Times-Roman"/>
              </a:rPr>
              <a:t>vek hadíc, 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i zvlh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ova</a:t>
            </a:r>
            <a:r>
              <a:rPr lang="sk-SK" sz="1200" dirty="0">
                <a:latin typeface="TimesNewRoman"/>
              </a:rPr>
              <a:t>č</a:t>
            </a:r>
            <a:r>
              <a:rPr lang="sk-SK" sz="1200" dirty="0">
                <a:latin typeface="Times-Roman"/>
              </a:rPr>
              <a:t>a, zariadenie identifikuje a automaticky kompenzuje</a:t>
            </a:r>
          </a:p>
          <a:p>
            <a:r>
              <a:rPr lang="sk-SK" sz="1200" dirty="0">
                <a:latin typeface="Times-Roman"/>
              </a:rPr>
              <a:t>zmenu Cm a </a:t>
            </a:r>
            <a:r>
              <a:rPr lang="sk-SK" sz="1200" dirty="0" err="1">
                <a:latin typeface="Times-Roman"/>
              </a:rPr>
              <a:t>Rm</a:t>
            </a:r>
            <a:endParaRPr lang="sk-SK" sz="1200" dirty="0">
              <a:latin typeface="Times-Roman"/>
            </a:endParaRPr>
          </a:p>
          <a:p>
            <a:r>
              <a:rPr lang="sk-SK" sz="1200" dirty="0">
                <a:latin typeface="Symbol" panose="05050102010706020507" pitchFamily="18" charset="2"/>
              </a:rPr>
              <a:t>· </a:t>
            </a:r>
            <a:r>
              <a:rPr lang="sk-SK" sz="1200" dirty="0">
                <a:latin typeface="Times-Roman"/>
              </a:rPr>
              <a:t>Backup ventilácie pri </a:t>
            </a:r>
            <a:r>
              <a:rPr lang="sk-SK" sz="1200" b="1" dirty="0">
                <a:latin typeface="Times-Roman"/>
              </a:rPr>
              <a:t>PS (PCV) </a:t>
            </a:r>
            <a:r>
              <a:rPr lang="sk-SK" sz="1200" dirty="0">
                <a:latin typeface="Times-Roman"/>
              </a:rPr>
              <a:t>– automatický na základe záložnej frekvencie, alebo s</a:t>
            </a:r>
          </a:p>
          <a:p>
            <a:r>
              <a:rPr lang="sk-SK" sz="1200" dirty="0">
                <a:latin typeface="Times-Roman"/>
              </a:rPr>
              <a:t>aplikáciou </a:t>
            </a:r>
            <a:r>
              <a:rPr lang="sk-SK" sz="1200" b="1" dirty="0">
                <a:latin typeface="Times-Roman"/>
              </a:rPr>
              <a:t>APMV® (MVs) </a:t>
            </a:r>
            <a:r>
              <a:rPr lang="sk-SK" sz="1200" dirty="0">
                <a:latin typeface="Times-Roman"/>
              </a:rPr>
              <a:t>= PS-CMV. Všetky tlakové režimy po zapnutí APMV®</a:t>
            </a:r>
          </a:p>
          <a:p>
            <a:r>
              <a:rPr lang="sk-SK" sz="1200" dirty="0">
                <a:latin typeface="Times-Roman"/>
              </a:rPr>
              <a:t>predstavujú režimy s garantovaným (dychovým aj minútovým) objemom </a:t>
            </a:r>
            <a:r>
              <a:rPr lang="sk-SK" sz="1200" b="1" dirty="0">
                <a:latin typeface="Times-Roman"/>
              </a:rPr>
              <a:t>PS-VG, PCV-VG,</a:t>
            </a:r>
          </a:p>
          <a:p>
            <a:r>
              <a:rPr lang="sk-SK" sz="1200" b="1" dirty="0" err="1">
                <a:latin typeface="Times-Roman"/>
              </a:rPr>
              <a:t>Bilevel</a:t>
            </a:r>
            <a:r>
              <a:rPr lang="sk-SK" sz="1200" b="1" dirty="0">
                <a:latin typeface="Times-Roman"/>
              </a:rPr>
              <a:t> (2level-VG, </a:t>
            </a:r>
            <a:r>
              <a:rPr lang="sk-SK" sz="1200" b="1" dirty="0" err="1">
                <a:latin typeface="Times-Roman"/>
              </a:rPr>
              <a:t>SIMVp</a:t>
            </a:r>
            <a:r>
              <a:rPr lang="sk-SK" sz="1200" b="1" dirty="0">
                <a:latin typeface="Times-Roman"/>
              </a:rPr>
              <a:t>-VG, PMLV®-VG.</a:t>
            </a:r>
          </a:p>
          <a:p>
            <a:r>
              <a:rPr lang="sk-SK" sz="1200" dirty="0"/>
              <a:t>Funkcia </a:t>
            </a:r>
            <a:r>
              <a:rPr lang="sk-SK" sz="1200" b="1" dirty="0" err="1"/>
              <a:t>AutoStart</a:t>
            </a:r>
            <a:r>
              <a:rPr lang="sk-SK" sz="1200" dirty="0"/>
              <a:t>® predstavuje unikátny systém štartu ventilátora ako aj odporúčania</a:t>
            </a:r>
          </a:p>
          <a:p>
            <a:r>
              <a:rPr lang="sk-SK" sz="1200" dirty="0"/>
              <a:t>základných parametrov ventilácie pacienta a zohráva kľúčovú úlohu aj pri nastavení režimu</a:t>
            </a:r>
          </a:p>
          <a:p>
            <a:r>
              <a:rPr lang="sk-SK" sz="1200" dirty="0" err="1"/>
              <a:t>viachladinovej</a:t>
            </a:r>
            <a:r>
              <a:rPr lang="sk-SK" sz="1200" dirty="0"/>
              <a:t> ventilácie pľúc. Táto funkcia umožňuje takmer automatické nastavenie prístroja</a:t>
            </a:r>
          </a:p>
          <a:p>
            <a:r>
              <a:rPr lang="sk-SK" sz="1200" dirty="0"/>
              <a:t>vo veľmi krátkom čase, čo je obrovským prínosom najmä v stresových a kritických situáciách.</a:t>
            </a:r>
          </a:p>
          <a:p>
            <a:r>
              <a:rPr lang="sk-SK" sz="1200" dirty="0"/>
              <a:t>· </a:t>
            </a:r>
            <a:r>
              <a:rPr lang="sk-SK" sz="1200" b="1" dirty="0" err="1"/>
              <a:t>Bias</a:t>
            </a:r>
            <a:r>
              <a:rPr lang="sk-SK" sz="1200" b="1" dirty="0"/>
              <a:t> </a:t>
            </a:r>
            <a:r>
              <a:rPr lang="sk-SK" sz="1200" b="1" dirty="0" err="1"/>
              <a:t>flow</a:t>
            </a:r>
            <a:r>
              <a:rPr lang="sk-SK" sz="1200" b="1" dirty="0"/>
              <a:t> </a:t>
            </a:r>
            <a:r>
              <a:rPr lang="sk-SK" sz="1200" dirty="0"/>
              <a:t>(nastaviteľný), umožňuje zlepšenie </a:t>
            </a:r>
            <a:r>
              <a:rPr lang="sk-SK" sz="1200" dirty="0" err="1"/>
              <a:t>reaktibility</a:t>
            </a:r>
            <a:r>
              <a:rPr lang="sk-SK" sz="1200" dirty="0"/>
              <a:t> triggra a zmenšenie spontánneho</a:t>
            </a:r>
          </a:p>
          <a:p>
            <a:r>
              <a:rPr lang="sk-SK" sz="1200" dirty="0"/>
              <a:t>dychového úsilia.</a:t>
            </a:r>
          </a:p>
          <a:p>
            <a:r>
              <a:rPr lang="sk-SK" sz="1200" dirty="0"/>
              <a:t>· </a:t>
            </a:r>
            <a:r>
              <a:rPr lang="sk-SK" sz="1200" b="1" dirty="0"/>
              <a:t>Grafické znázornenie kriviek </a:t>
            </a:r>
            <a:r>
              <a:rPr lang="sk-SK" sz="1200" dirty="0"/>
              <a:t>P,Q, V, ETCO2, ako aj slučiek V/P, Q/V a pod je len</a:t>
            </a:r>
          </a:p>
          <a:p>
            <a:r>
              <a:rPr lang="sk-SK" sz="1200" dirty="0"/>
              <a:t>samozrejmosťou.</a:t>
            </a:r>
          </a:p>
          <a:p>
            <a:r>
              <a:rPr lang="sk-SK" sz="1200" dirty="0"/>
              <a:t>· </a:t>
            </a:r>
            <a:r>
              <a:rPr lang="sk-SK" sz="1200" b="1" dirty="0"/>
              <a:t>Export trendov do PC </a:t>
            </a:r>
            <a:r>
              <a:rPr lang="sk-SK" sz="1200" dirty="0"/>
              <a:t>s možnosťou zobrazenia v prehliadači trendov, ktorý bude k dispozícii</a:t>
            </a:r>
          </a:p>
          <a:p>
            <a:r>
              <a:rPr lang="sk-SK" sz="1200" dirty="0"/>
              <a:t>spolu s prístrojom</a:t>
            </a:r>
          </a:p>
          <a:p>
            <a:r>
              <a:rPr lang="sk-SK" sz="1200" dirty="0"/>
              <a:t>· </a:t>
            </a:r>
            <a:r>
              <a:rPr lang="sk-SK" sz="1200" b="1" dirty="0" err="1"/>
              <a:t>Minitrendy</a:t>
            </a:r>
            <a:r>
              <a:rPr lang="sk-SK" sz="1200" b="1" dirty="0"/>
              <a:t> kriviek (120 min) </a:t>
            </a:r>
            <a:r>
              <a:rPr lang="sk-SK" sz="1200" dirty="0"/>
              <a:t>vhodných pre sledovanie procedúry weaning alebo recruitment je</a:t>
            </a:r>
          </a:p>
          <a:p>
            <a:r>
              <a:rPr lang="sk-SK" sz="1200" dirty="0"/>
              <a:t>možné znázorniť na obrazovke (8 kriviek) </a:t>
            </a:r>
            <a:r>
              <a:rPr lang="sk-SK" sz="1200" b="1" dirty="0"/>
              <a:t>Hodnotenie objemu energie pohltenej pľúcami pri UVP </a:t>
            </a:r>
            <a:r>
              <a:rPr lang="sk-SK" sz="1200" dirty="0"/>
              <a:t>s cieľom </a:t>
            </a:r>
          </a:p>
          <a:p>
            <a:r>
              <a:rPr lang="sk-SK" sz="1200" dirty="0"/>
              <a:t>vyhodnotenia potenciálu pľúcneho poškodenia spôsobeného nastavenými parametrami pľúcnej ventilácie.</a:t>
            </a:r>
          </a:p>
          <a:p>
            <a:r>
              <a:rPr lang="sk-SK" sz="1200" dirty="0"/>
              <a:t>· Prístroj je konštruovaný ako ventilátor pre klinické riešenie stavov dychovej nedostatočnosti a</a:t>
            </a:r>
          </a:p>
          <a:p>
            <a:r>
              <a:rPr lang="sk-SK" sz="1200" dirty="0"/>
              <a:t>v intenzívnej starostlivosti. Je určený na tie etapy zdravotníckej služby, kde je lekár nevyhnutne</a:t>
            </a:r>
          </a:p>
          <a:p>
            <a:r>
              <a:rPr lang="sk-SK" sz="1200" dirty="0"/>
              <a:t>potrebný na jeho obsluhu.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68E92CD5-2F29-4A1E-9C22-69918702CAF8}"/>
              </a:ext>
            </a:extLst>
          </p:cNvPr>
          <p:cNvSpPr txBox="1"/>
          <p:nvPr/>
        </p:nvSpPr>
        <p:spPr>
          <a:xfrm>
            <a:off x="1714500" y="70338"/>
            <a:ext cx="548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Režimy ventilácie, monitorovanie a podporné programy</a:t>
            </a:r>
          </a:p>
        </p:txBody>
      </p:sp>
    </p:spTree>
    <p:extLst>
      <p:ext uri="{BB962C8B-B14F-4D97-AF65-F5344CB8AC3E}">
        <p14:creationId xmlns:p14="http://schemas.microsoft.com/office/powerpoint/2010/main" val="372333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B994042E-43E3-40A8-81BE-7B5EDA9039E7}"/>
              </a:ext>
            </a:extLst>
          </p:cNvPr>
          <p:cNvSpPr txBox="1"/>
          <p:nvPr/>
        </p:nvSpPr>
        <p:spPr>
          <a:xfrm>
            <a:off x="3853630" y="184639"/>
            <a:ext cx="1469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 prístroja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8149D6B-C0BE-4E31-939B-19D40EF187E0}"/>
              </a:ext>
            </a:extLst>
          </p:cNvPr>
          <p:cNvSpPr txBox="1"/>
          <p:nvPr/>
        </p:nvSpPr>
        <p:spPr>
          <a:xfrm>
            <a:off x="1514495" y="624866"/>
            <a:ext cx="5891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/>
              <a:t>Z čoho  je zostavený ventilátor </a:t>
            </a:r>
            <a:r>
              <a:rPr lang="sk-SK" sz="1200" dirty="0"/>
              <a:t>a ako je možné s ním pracovať  z hľadiska komfortu obsluhy</a:t>
            </a:r>
          </a:p>
        </p:txBody>
      </p:sp>
      <p:sp>
        <p:nvSpPr>
          <p:cNvPr id="5" name="Šípka: nadol 4">
            <a:hlinkClick r:id="rId2" action="ppaction://hlinkfile"/>
            <a:extLst>
              <a:ext uri="{FF2B5EF4-FFF2-40B4-BE49-F238E27FC236}">
                <a16:creationId xmlns:a16="http://schemas.microsoft.com/office/drawing/2014/main" id="{D46879B3-E0A6-483B-AF72-F4822BD71A13}"/>
              </a:ext>
            </a:extLst>
          </p:cNvPr>
          <p:cNvSpPr/>
          <p:nvPr/>
        </p:nvSpPr>
        <p:spPr>
          <a:xfrm>
            <a:off x="3646647" y="965151"/>
            <a:ext cx="1883664" cy="106481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191EED5C-5338-46BC-8888-48AB012E145A}"/>
              </a:ext>
            </a:extLst>
          </p:cNvPr>
          <p:cNvSpPr txBox="1"/>
          <p:nvPr/>
        </p:nvSpPr>
        <p:spPr>
          <a:xfrm>
            <a:off x="2327314" y="2424157"/>
            <a:ext cx="4489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Pripojenie </a:t>
            </a:r>
            <a:r>
              <a:rPr lang="sk-SK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pacientského</a:t>
            </a:r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okruhu k ventilátoru</a:t>
            </a:r>
          </a:p>
        </p:txBody>
      </p:sp>
      <p:sp>
        <p:nvSpPr>
          <p:cNvPr id="7" name="Šípka: nadol 6">
            <a:hlinkClick r:id="rId3" action="ppaction://hlinkfile"/>
            <a:extLst>
              <a:ext uri="{FF2B5EF4-FFF2-40B4-BE49-F238E27FC236}">
                <a16:creationId xmlns:a16="http://schemas.microsoft.com/office/drawing/2014/main" id="{EE7BECB9-CCC6-44F0-B43E-75914A350A2D}"/>
              </a:ext>
            </a:extLst>
          </p:cNvPr>
          <p:cNvSpPr/>
          <p:nvPr/>
        </p:nvSpPr>
        <p:spPr>
          <a:xfrm>
            <a:off x="3679354" y="2847202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ECD18A4E-88F9-4E81-8DBA-A82A2BFCD2C7}"/>
              </a:ext>
            </a:extLst>
          </p:cNvPr>
          <p:cNvSpPr txBox="1"/>
          <p:nvPr/>
        </p:nvSpPr>
        <p:spPr>
          <a:xfrm>
            <a:off x="2726244" y="4053841"/>
            <a:ext cx="3789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Testovanie pred začiatkom používania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B8FFDBB5-B54B-44DD-BF11-7215B0BF8A5A}"/>
              </a:ext>
            </a:extLst>
          </p:cNvPr>
          <p:cNvSpPr txBox="1"/>
          <p:nvPr/>
        </p:nvSpPr>
        <p:spPr>
          <a:xfrm>
            <a:off x="445319" y="4418078"/>
            <a:ext cx="8286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dirty="0"/>
              <a:t>Testovať je potrebné vždy pri začiatku ventilácie</a:t>
            </a:r>
            <a:r>
              <a:rPr lang="sk-SK" sz="1200" dirty="0"/>
              <a:t>, hlavne ak bol ventilátor dlhšiu dobu odstavený, alebo aj v prípade, že po viacerých dňoch prebiehajúcej UVP ( 20-30 dní) chcete ventilátor použiť u iného pacienta ( iste po výmene okruhu a filtrov). </a:t>
            </a:r>
          </a:p>
          <a:p>
            <a:r>
              <a:rPr lang="sk-SK" sz="1200" dirty="0"/>
              <a:t>V prípade nevyhnutnej UVP – </a:t>
            </a:r>
            <a:r>
              <a:rPr lang="sk-SK" sz="1200" b="1" dirty="0"/>
              <a:t>rýchle nasadenie</a:t>
            </a:r>
            <a:r>
              <a:rPr lang="sk-SK" sz="1200" dirty="0"/>
              <a:t>, je </a:t>
            </a:r>
            <a:r>
              <a:rPr lang="sk-SK" sz="1200" b="1" dirty="0"/>
              <a:t>možné testy „obskočiť“.</a:t>
            </a:r>
          </a:p>
        </p:txBody>
      </p:sp>
      <p:sp>
        <p:nvSpPr>
          <p:cNvPr id="10" name="Šípka: nadol 9">
            <a:hlinkClick r:id="rId4" action="ppaction://hlinkfile"/>
            <a:extLst>
              <a:ext uri="{FF2B5EF4-FFF2-40B4-BE49-F238E27FC236}">
                <a16:creationId xmlns:a16="http://schemas.microsoft.com/office/drawing/2014/main" id="{2D239CF6-D76C-4B72-BE92-0E6E9A3993CD}"/>
              </a:ext>
            </a:extLst>
          </p:cNvPr>
          <p:cNvSpPr/>
          <p:nvPr/>
        </p:nvSpPr>
        <p:spPr>
          <a:xfrm>
            <a:off x="3630168" y="5107451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77524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4F0C6131-4087-4102-8F64-5C1061D3B3A6}"/>
              </a:ext>
            </a:extLst>
          </p:cNvPr>
          <p:cNvSpPr txBox="1"/>
          <p:nvPr/>
        </p:nvSpPr>
        <p:spPr>
          <a:xfrm>
            <a:off x="3163824" y="188075"/>
            <a:ext cx="2677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Jednotlivé časti obrazovky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EBEAFB4-4A58-465D-B2DA-606D4CE7D4B6}"/>
              </a:ext>
            </a:extLst>
          </p:cNvPr>
          <p:cNvSpPr txBox="1"/>
          <p:nvPr/>
        </p:nvSpPr>
        <p:spPr>
          <a:xfrm>
            <a:off x="283464" y="1183755"/>
            <a:ext cx="8860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/>
              <a:t>Obrazovka ventilátora je rozdelená do niekoľkých častí, na ktorých  sa zobrazujú jednak parametre  potrebné pre nastavenie ventilácie, monitorovacia časť, ako aj časti menu. Na nasledujúcom videu je vysvetlené ---- „kde čo hľadať a ako to nájsť“</a:t>
            </a:r>
          </a:p>
        </p:txBody>
      </p:sp>
      <p:sp>
        <p:nvSpPr>
          <p:cNvPr id="5" name="Šípka: nadol 4">
            <a:hlinkClick r:id="rId2" action="ppaction://hlinkfile"/>
            <a:extLst>
              <a:ext uri="{FF2B5EF4-FFF2-40B4-BE49-F238E27FC236}">
                <a16:creationId xmlns:a16="http://schemas.microsoft.com/office/drawing/2014/main" id="{1F7C3384-B23F-4C50-B2DA-7946D2D08449}"/>
              </a:ext>
            </a:extLst>
          </p:cNvPr>
          <p:cNvSpPr/>
          <p:nvPr/>
        </p:nvSpPr>
        <p:spPr>
          <a:xfrm>
            <a:off x="3630168" y="1870475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83184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DEE5EC76-784A-478D-AFD4-1051A1FFC718}"/>
              </a:ext>
            </a:extLst>
          </p:cNvPr>
          <p:cNvSpPr/>
          <p:nvPr/>
        </p:nvSpPr>
        <p:spPr>
          <a:xfrm>
            <a:off x="307848" y="570298"/>
            <a:ext cx="681228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300" b="1" dirty="0"/>
              <a:t>CMV </a:t>
            </a:r>
            <a:r>
              <a:rPr lang="sk-SK" sz="1300" dirty="0"/>
              <a:t>- </a:t>
            </a:r>
            <a:r>
              <a:rPr lang="sk-SK" sz="1300" dirty="0" err="1"/>
              <a:t>continuous</a:t>
            </a:r>
            <a:r>
              <a:rPr lang="sk-SK" sz="1300" dirty="0"/>
              <a:t> </a:t>
            </a:r>
            <a:r>
              <a:rPr lang="sk-SK" sz="1300" dirty="0" err="1"/>
              <a:t>mandatory</a:t>
            </a:r>
            <a:r>
              <a:rPr lang="sk-SK" sz="1300" dirty="0"/>
              <a:t> /</a:t>
            </a:r>
            <a:r>
              <a:rPr lang="sk-SK" sz="1300" dirty="0" err="1"/>
              <a:t>mechanical</a:t>
            </a:r>
            <a:r>
              <a:rPr lang="sk-SK" sz="1300" dirty="0"/>
              <a:t>/ </a:t>
            </a:r>
            <a:r>
              <a:rPr lang="sk-SK" sz="1300" dirty="0" err="1"/>
              <a:t>ventilation</a:t>
            </a:r>
            <a:r>
              <a:rPr lang="sk-SK" sz="1300" dirty="0"/>
              <a:t> - objemovo riadená ventilácia</a:t>
            </a:r>
          </a:p>
          <a:p>
            <a:r>
              <a:rPr lang="sk-SK" sz="1300" b="1" dirty="0"/>
              <a:t>SCMV </a:t>
            </a:r>
            <a:r>
              <a:rPr lang="sk-SK" sz="1300" dirty="0"/>
              <a:t>- </a:t>
            </a:r>
            <a:r>
              <a:rPr lang="sk-SK" sz="1300" dirty="0" err="1"/>
              <a:t>synchronized</a:t>
            </a:r>
            <a:r>
              <a:rPr lang="sk-SK" sz="1300" dirty="0"/>
              <a:t> </a:t>
            </a:r>
            <a:r>
              <a:rPr lang="sk-SK" sz="1300" dirty="0" err="1"/>
              <a:t>continuous</a:t>
            </a:r>
            <a:r>
              <a:rPr lang="sk-SK" sz="1300" dirty="0"/>
              <a:t> </a:t>
            </a:r>
            <a:r>
              <a:rPr lang="sk-SK" sz="1300" dirty="0" err="1"/>
              <a:t>mechanical</a:t>
            </a:r>
            <a:r>
              <a:rPr lang="sk-SK" sz="1300" dirty="0"/>
              <a:t> </a:t>
            </a:r>
            <a:r>
              <a:rPr lang="sk-SK" sz="1300" dirty="0" err="1"/>
              <a:t>ventilation</a:t>
            </a:r>
            <a:r>
              <a:rPr lang="sk-SK" sz="1300" dirty="0"/>
              <a:t> - synchronizovaná objemovo riadená</a:t>
            </a:r>
          </a:p>
          <a:p>
            <a:r>
              <a:rPr lang="sk-SK" sz="1300" dirty="0"/>
              <a:t>ventilácia</a:t>
            </a:r>
          </a:p>
          <a:p>
            <a:r>
              <a:rPr lang="sk-SK" sz="1300" b="1" dirty="0"/>
              <a:t>PCV </a:t>
            </a:r>
            <a:r>
              <a:rPr lang="sk-SK" sz="1300" dirty="0"/>
              <a:t>- </a:t>
            </a:r>
            <a:r>
              <a:rPr lang="sk-SK" sz="1300" dirty="0" err="1"/>
              <a:t>pressure</a:t>
            </a:r>
            <a:r>
              <a:rPr lang="sk-SK" sz="1300" dirty="0"/>
              <a:t> </a:t>
            </a:r>
            <a:r>
              <a:rPr lang="sk-SK" sz="1300" dirty="0" err="1"/>
              <a:t>controlled</a:t>
            </a:r>
            <a:r>
              <a:rPr lang="sk-SK" sz="1300" dirty="0"/>
              <a:t> </a:t>
            </a:r>
            <a:r>
              <a:rPr lang="sk-SK" sz="1300" dirty="0" err="1"/>
              <a:t>ventilation</a:t>
            </a:r>
            <a:r>
              <a:rPr lang="sk-SK" sz="1300" dirty="0"/>
              <a:t> - tlakovo riadená ventilácia</a:t>
            </a:r>
          </a:p>
          <a:p>
            <a:r>
              <a:rPr lang="en-US" sz="1300" b="1" dirty="0"/>
              <a:t>SPCV </a:t>
            </a:r>
            <a:r>
              <a:rPr lang="en-US" sz="1300" dirty="0"/>
              <a:t>- synchronized pressure controlled ventilation - </a:t>
            </a:r>
            <a:r>
              <a:rPr lang="en-US" sz="1300" dirty="0" err="1"/>
              <a:t>synchronizovaná</a:t>
            </a:r>
            <a:r>
              <a:rPr lang="en-US" sz="1300" dirty="0"/>
              <a:t> </a:t>
            </a:r>
            <a:r>
              <a:rPr lang="en-US" sz="1300" dirty="0" err="1"/>
              <a:t>tlakovo</a:t>
            </a:r>
            <a:r>
              <a:rPr lang="en-US" sz="1300" dirty="0"/>
              <a:t> </a:t>
            </a:r>
            <a:r>
              <a:rPr lang="en-US" sz="1300" dirty="0" err="1"/>
              <a:t>riadená</a:t>
            </a:r>
            <a:endParaRPr lang="en-US" sz="1300" dirty="0"/>
          </a:p>
          <a:p>
            <a:r>
              <a:rPr lang="sk-SK" sz="1300" dirty="0"/>
              <a:t>ventilácia</a:t>
            </a:r>
          </a:p>
          <a:p>
            <a:r>
              <a:rPr lang="sk-SK" sz="1300" b="1" dirty="0"/>
              <a:t>SIMV </a:t>
            </a:r>
            <a:r>
              <a:rPr lang="sk-SK" sz="1300" dirty="0"/>
              <a:t>- </a:t>
            </a:r>
            <a:r>
              <a:rPr lang="sk-SK" sz="1300" dirty="0" err="1"/>
              <a:t>synchronized</a:t>
            </a:r>
            <a:r>
              <a:rPr lang="sk-SK" sz="1300" dirty="0"/>
              <a:t> </a:t>
            </a:r>
            <a:r>
              <a:rPr lang="sk-SK" sz="1300" dirty="0" err="1"/>
              <a:t>intermittent</a:t>
            </a:r>
            <a:r>
              <a:rPr lang="sk-SK" sz="1300" dirty="0"/>
              <a:t> </a:t>
            </a:r>
            <a:r>
              <a:rPr lang="sk-SK" sz="1300" dirty="0" err="1"/>
              <a:t>mandatory</a:t>
            </a:r>
            <a:r>
              <a:rPr lang="sk-SK" sz="1300" dirty="0"/>
              <a:t> </a:t>
            </a:r>
            <a:r>
              <a:rPr lang="sk-SK" sz="1300" dirty="0" err="1"/>
              <a:t>ventilation</a:t>
            </a:r>
            <a:r>
              <a:rPr lang="sk-SK" sz="1300" dirty="0"/>
              <a:t> - synchronizovaná zástupová</a:t>
            </a:r>
          </a:p>
          <a:p>
            <a:r>
              <a:rPr lang="sk-SK" sz="1300" dirty="0"/>
              <a:t>ventilácia:</a:t>
            </a:r>
          </a:p>
          <a:p>
            <a:r>
              <a:rPr lang="pt-BR" sz="1300" dirty="0"/>
              <a:t>- </a:t>
            </a:r>
            <a:r>
              <a:rPr lang="pt-BR" sz="1300" b="1" dirty="0"/>
              <a:t>SIMV-v – </a:t>
            </a:r>
            <a:r>
              <a:rPr lang="pt-BR" sz="1300" dirty="0"/>
              <a:t>umelé inspírium riadené objemovo</a:t>
            </a:r>
          </a:p>
          <a:p>
            <a:r>
              <a:rPr lang="sk-SK" sz="1300" dirty="0"/>
              <a:t>- </a:t>
            </a:r>
            <a:r>
              <a:rPr lang="sk-SK" sz="1300" b="1" dirty="0"/>
              <a:t>SIMV-p – </a:t>
            </a:r>
            <a:r>
              <a:rPr lang="sk-SK" sz="1300" dirty="0"/>
              <a:t>umelé inspírium riadené tlakovo</a:t>
            </a:r>
          </a:p>
          <a:p>
            <a:r>
              <a:rPr lang="sk-SK" sz="1300" dirty="0"/>
              <a:t>oba režimy majú tlakovú podporu „PS“ v čase spontánneho dýchania s programovateľným</a:t>
            </a:r>
          </a:p>
          <a:p>
            <a:r>
              <a:rPr lang="sk-SK" sz="1300" dirty="0"/>
              <a:t>tlakom </a:t>
            </a:r>
            <a:r>
              <a:rPr lang="sk-SK" sz="1300" dirty="0" err="1"/>
              <a:t>pps</a:t>
            </a:r>
            <a:endParaRPr lang="sk-SK" sz="1300" dirty="0"/>
          </a:p>
          <a:p>
            <a:r>
              <a:rPr lang="sk-SK" sz="1300" b="1" dirty="0"/>
              <a:t>PS </a:t>
            </a:r>
            <a:r>
              <a:rPr lang="sk-SK" sz="1300" dirty="0"/>
              <a:t>- </a:t>
            </a:r>
            <a:r>
              <a:rPr lang="sk-SK" sz="1300" dirty="0" err="1"/>
              <a:t>pressure</a:t>
            </a:r>
            <a:r>
              <a:rPr lang="sk-SK" sz="1300" dirty="0"/>
              <a:t> </a:t>
            </a:r>
            <a:r>
              <a:rPr lang="sk-SK" sz="1300" dirty="0" err="1"/>
              <a:t>support</a:t>
            </a:r>
            <a:r>
              <a:rPr lang="sk-SK" sz="1300" dirty="0"/>
              <a:t> - tlaková podpora</a:t>
            </a:r>
          </a:p>
          <a:p>
            <a:r>
              <a:rPr lang="sk-SK" sz="1300" b="1" dirty="0"/>
              <a:t>2-Level </a:t>
            </a:r>
            <a:r>
              <a:rPr lang="sk-SK" sz="1300" dirty="0"/>
              <a:t>- </a:t>
            </a:r>
            <a:r>
              <a:rPr lang="sk-SK" sz="1300" dirty="0" err="1"/>
              <a:t>two</a:t>
            </a:r>
            <a:r>
              <a:rPr lang="sk-SK" sz="1300" dirty="0"/>
              <a:t> level </a:t>
            </a:r>
            <a:r>
              <a:rPr lang="sk-SK" sz="1300" dirty="0" err="1"/>
              <a:t>ventilation</a:t>
            </a:r>
            <a:r>
              <a:rPr lang="sk-SK" sz="1300" dirty="0"/>
              <a:t> [APRV (BIPAP)] – ventilácia na dvoch tlakových hladinách</a:t>
            </a:r>
          </a:p>
          <a:p>
            <a:r>
              <a:rPr lang="sk-SK" sz="1300" dirty="0"/>
              <a:t>s tlakovou podporou na oboch tlakových hladinách na úrovni tlaku </a:t>
            </a:r>
            <a:r>
              <a:rPr lang="sk-SK" sz="1300" dirty="0" err="1"/>
              <a:t>pps</a:t>
            </a:r>
            <a:r>
              <a:rPr lang="sk-SK" sz="1300" dirty="0"/>
              <a:t> režimu PS</a:t>
            </a:r>
          </a:p>
          <a:p>
            <a:r>
              <a:rPr lang="sk-SK" sz="1300" b="1" dirty="0"/>
              <a:t>PMLV® </a:t>
            </a:r>
            <a:r>
              <a:rPr lang="sk-SK" sz="1300" dirty="0"/>
              <a:t>- programmed </a:t>
            </a:r>
            <a:r>
              <a:rPr lang="sk-SK" sz="1300" dirty="0" err="1"/>
              <a:t>multi</a:t>
            </a:r>
            <a:r>
              <a:rPr lang="sk-SK" sz="1300" dirty="0"/>
              <a:t> level </a:t>
            </a:r>
            <a:r>
              <a:rPr lang="sk-SK" sz="1300" dirty="0" err="1"/>
              <a:t>ventilation</a:t>
            </a:r>
            <a:r>
              <a:rPr lang="sk-SK" sz="1300" dirty="0"/>
              <a:t> </a:t>
            </a:r>
            <a:r>
              <a:rPr lang="sk-SK" sz="1300" b="1" dirty="0"/>
              <a:t>– </a:t>
            </a:r>
            <a:r>
              <a:rPr lang="sk-SK" sz="1300" dirty="0"/>
              <a:t>programovaná viac hladinová ventilácia</a:t>
            </a:r>
          </a:p>
          <a:p>
            <a:r>
              <a:rPr lang="sk-SK" sz="1300" b="1" dirty="0"/>
              <a:t>CPAP </a:t>
            </a:r>
            <a:r>
              <a:rPr lang="sk-SK" sz="1300" dirty="0"/>
              <a:t>- </a:t>
            </a:r>
            <a:r>
              <a:rPr lang="sk-SK" sz="1300" dirty="0" err="1"/>
              <a:t>continuous</a:t>
            </a:r>
            <a:r>
              <a:rPr lang="sk-SK" sz="1300" dirty="0"/>
              <a:t> </a:t>
            </a:r>
            <a:r>
              <a:rPr lang="sk-SK" sz="1300" dirty="0" err="1"/>
              <a:t>positive</a:t>
            </a:r>
            <a:r>
              <a:rPr lang="sk-SK" sz="1300" dirty="0"/>
              <a:t> </a:t>
            </a:r>
            <a:r>
              <a:rPr lang="sk-SK" sz="1300" dirty="0" err="1"/>
              <a:t>airway</a:t>
            </a:r>
            <a:r>
              <a:rPr lang="sk-SK" sz="1300" dirty="0"/>
              <a:t> </a:t>
            </a:r>
            <a:r>
              <a:rPr lang="sk-SK" sz="1300" dirty="0" err="1"/>
              <a:t>pressure</a:t>
            </a:r>
            <a:r>
              <a:rPr lang="sk-SK" sz="1300" dirty="0"/>
              <a:t> - kontinuálny pretlak v dýchacích cestách</a:t>
            </a:r>
          </a:p>
          <a:p>
            <a:r>
              <a:rPr lang="sk-SK" sz="1300" b="1" dirty="0"/>
              <a:t>APMV</a:t>
            </a:r>
            <a:r>
              <a:rPr lang="sk-SK" sz="1300" b="1" i="1" dirty="0"/>
              <a:t>® </a:t>
            </a:r>
            <a:r>
              <a:rPr lang="sk-SK" sz="1300" dirty="0"/>
              <a:t>(MVs) – </a:t>
            </a:r>
            <a:r>
              <a:rPr lang="sk-SK" sz="1300" dirty="0" err="1"/>
              <a:t>automatic</a:t>
            </a:r>
            <a:r>
              <a:rPr lang="sk-SK" sz="1300" dirty="0"/>
              <a:t> </a:t>
            </a:r>
            <a:r>
              <a:rPr lang="sk-SK" sz="1300" dirty="0" err="1"/>
              <a:t>proportional</a:t>
            </a:r>
            <a:r>
              <a:rPr lang="sk-SK" sz="1300" dirty="0"/>
              <a:t> </a:t>
            </a:r>
            <a:r>
              <a:rPr lang="sk-SK" sz="1300" dirty="0" err="1"/>
              <a:t>minute</a:t>
            </a:r>
            <a:r>
              <a:rPr lang="sk-SK" sz="1300" dirty="0"/>
              <a:t> volume – autoadaptívny regulačný systém na</a:t>
            </a:r>
          </a:p>
          <a:p>
            <a:r>
              <a:rPr lang="sk-SK" sz="1300" dirty="0"/>
              <a:t>báze udržania zvolenej minútovej ventilácie MV</a:t>
            </a:r>
          </a:p>
          <a:p>
            <a:r>
              <a:rPr lang="sk-SK" sz="1300" b="1" dirty="0"/>
              <a:t>SIGH </a:t>
            </a:r>
            <a:r>
              <a:rPr lang="sk-SK" sz="1300" dirty="0"/>
              <a:t>- vzdych (hlboký nádych)</a:t>
            </a:r>
          </a:p>
          <a:p>
            <a:r>
              <a:rPr lang="sk-SK" sz="1300" b="1" dirty="0" err="1"/>
              <a:t>CFvS</a:t>
            </a:r>
            <a:r>
              <a:rPr lang="sk-SK" sz="1300" dirty="0"/>
              <a:t>® - </a:t>
            </a:r>
            <a:r>
              <a:rPr lang="sk-SK" sz="1300" dirty="0" err="1"/>
              <a:t>continuous</a:t>
            </a:r>
            <a:r>
              <a:rPr lang="sk-SK" sz="1300" dirty="0"/>
              <a:t> </a:t>
            </a:r>
            <a:r>
              <a:rPr lang="sk-SK" sz="1300" dirty="0" err="1"/>
              <a:t>flow</a:t>
            </a:r>
            <a:r>
              <a:rPr lang="sk-SK" sz="1300" dirty="0"/>
              <a:t> </a:t>
            </a:r>
            <a:r>
              <a:rPr lang="sk-SK" sz="1300" dirty="0" err="1"/>
              <a:t>support</a:t>
            </a:r>
            <a:r>
              <a:rPr lang="sk-SK" sz="1300" dirty="0"/>
              <a:t> - ventilačná podpora kontinuálnym prietokom</a:t>
            </a:r>
          </a:p>
          <a:p>
            <a:endParaRPr lang="sk-SK" sz="1300" dirty="0"/>
          </a:p>
          <a:p>
            <a:r>
              <a:rPr lang="sk-SK" sz="1300" b="1" dirty="0">
                <a:solidFill>
                  <a:srgbClr val="7030A0"/>
                </a:solidFill>
              </a:rPr>
              <a:t>Kombinácia základného tlakového režimu s APMV</a:t>
            </a:r>
            <a:r>
              <a:rPr lang="sk-SK" sz="1300" b="1" i="1" dirty="0">
                <a:solidFill>
                  <a:srgbClr val="7030A0"/>
                </a:solidFill>
              </a:rPr>
              <a:t>® </a:t>
            </a:r>
            <a:r>
              <a:rPr lang="sk-SK" sz="1300" b="1" dirty="0">
                <a:solidFill>
                  <a:srgbClr val="7030A0"/>
                </a:solidFill>
              </a:rPr>
              <a:t>predstavuje rozšírenie režimov o nasledovné:</a:t>
            </a:r>
          </a:p>
          <a:p>
            <a:r>
              <a:rPr lang="sk-SK" sz="1300" b="1" dirty="0"/>
              <a:t>PS-VG </a:t>
            </a:r>
            <a:r>
              <a:rPr lang="sk-SK" sz="1300" dirty="0"/>
              <a:t>- </a:t>
            </a:r>
            <a:r>
              <a:rPr lang="sk-SK" sz="1300" dirty="0" err="1"/>
              <a:t>pressure</a:t>
            </a:r>
            <a:r>
              <a:rPr lang="sk-SK" sz="1300" dirty="0"/>
              <a:t> </a:t>
            </a:r>
            <a:r>
              <a:rPr lang="sk-SK" sz="1300" dirty="0" err="1"/>
              <a:t>support</a:t>
            </a:r>
            <a:r>
              <a:rPr lang="sk-SK" sz="1300" dirty="0"/>
              <a:t> volume </a:t>
            </a:r>
            <a:r>
              <a:rPr lang="sk-SK" sz="1300" dirty="0" err="1"/>
              <a:t>guaranted</a:t>
            </a:r>
            <a:r>
              <a:rPr lang="sk-SK" sz="1300" dirty="0"/>
              <a:t> alebo PS-CMV použiteľné pre riadenú ventiláciu.</a:t>
            </a:r>
          </a:p>
          <a:p>
            <a:r>
              <a:rPr lang="sk-SK" sz="1300" b="1" dirty="0"/>
              <a:t>PC-VG</a:t>
            </a:r>
            <a:r>
              <a:rPr lang="sk-SK" sz="1300" dirty="0"/>
              <a:t>- </a:t>
            </a:r>
            <a:r>
              <a:rPr lang="sk-SK" sz="1300" dirty="0" err="1"/>
              <a:t>presssure</a:t>
            </a:r>
            <a:r>
              <a:rPr lang="sk-SK" sz="1300" dirty="0"/>
              <a:t> </a:t>
            </a:r>
            <a:r>
              <a:rPr lang="sk-SK" sz="1300" dirty="0" err="1"/>
              <a:t>control</a:t>
            </a:r>
            <a:r>
              <a:rPr lang="sk-SK" sz="1300" dirty="0"/>
              <a:t> volume </a:t>
            </a:r>
            <a:r>
              <a:rPr lang="sk-SK" sz="1300" dirty="0" err="1"/>
              <a:t>guarranted</a:t>
            </a:r>
            <a:endParaRPr lang="sk-SK" sz="1300" dirty="0"/>
          </a:p>
          <a:p>
            <a:r>
              <a:rPr lang="en-US" sz="1300" b="1" dirty="0"/>
              <a:t>SIMV-VG </a:t>
            </a:r>
            <a:r>
              <a:rPr lang="en-US" sz="1300" dirty="0"/>
              <a:t>- synchronized intermittent mandatory ventilation volume </a:t>
            </a:r>
            <a:r>
              <a:rPr lang="en-US" sz="1300" dirty="0" err="1"/>
              <a:t>guarranted</a:t>
            </a:r>
            <a:endParaRPr lang="en-US" sz="1300" dirty="0"/>
          </a:p>
          <a:p>
            <a:r>
              <a:rPr lang="en-US" sz="1300" b="1" dirty="0"/>
              <a:t>2-LEVEL (BIPAP)-VG </a:t>
            </a:r>
            <a:r>
              <a:rPr lang="en-US" sz="1300" dirty="0"/>
              <a:t>- two level ventilation volume </a:t>
            </a:r>
            <a:r>
              <a:rPr lang="en-US" sz="1300" dirty="0" err="1"/>
              <a:t>guarranted</a:t>
            </a:r>
            <a:endParaRPr lang="en-US" sz="1300" dirty="0"/>
          </a:p>
          <a:p>
            <a:r>
              <a:rPr lang="sk-SK" sz="1300" b="1" dirty="0"/>
              <a:t>PMLV®-VG </a:t>
            </a:r>
            <a:r>
              <a:rPr lang="sk-SK" sz="1300" dirty="0"/>
              <a:t>- programmed </a:t>
            </a:r>
            <a:r>
              <a:rPr lang="sk-SK" sz="1300" dirty="0" err="1"/>
              <a:t>multi</a:t>
            </a:r>
            <a:r>
              <a:rPr lang="sk-SK" sz="1300" dirty="0"/>
              <a:t> level </a:t>
            </a:r>
            <a:r>
              <a:rPr lang="sk-SK" sz="1300" dirty="0" err="1"/>
              <a:t>ventilation</a:t>
            </a:r>
            <a:r>
              <a:rPr lang="sk-SK" sz="1300" dirty="0"/>
              <a:t> volume </a:t>
            </a:r>
            <a:r>
              <a:rPr lang="sk-SK" sz="1300" dirty="0" err="1"/>
              <a:t>guarranted</a:t>
            </a:r>
            <a:endParaRPr lang="sk-SK" sz="1300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616C1E4A-7398-4841-B54D-07D65E20F2EC}"/>
              </a:ext>
            </a:extLst>
          </p:cNvPr>
          <p:cNvSpPr txBox="1"/>
          <p:nvPr/>
        </p:nvSpPr>
        <p:spPr>
          <a:xfrm>
            <a:off x="2902921" y="0"/>
            <a:ext cx="3338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Ventilačné režimy- základný opis.</a:t>
            </a:r>
          </a:p>
        </p:txBody>
      </p:sp>
      <p:sp>
        <p:nvSpPr>
          <p:cNvPr id="4" name="Šípka: nadol 3">
            <a:hlinkClick r:id="rId2" action="ppaction://hlinkfile"/>
            <a:extLst>
              <a:ext uri="{FF2B5EF4-FFF2-40B4-BE49-F238E27FC236}">
                <a16:creationId xmlns:a16="http://schemas.microsoft.com/office/drawing/2014/main" id="{3F306F15-88D7-4DCA-9AC8-E128ACD6D525}"/>
              </a:ext>
            </a:extLst>
          </p:cNvPr>
          <p:cNvSpPr/>
          <p:nvPr/>
        </p:nvSpPr>
        <p:spPr>
          <a:xfrm>
            <a:off x="7059168" y="5534579"/>
            <a:ext cx="1883664" cy="92964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419127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FCD469D0-3662-49FF-9BB0-DC72F3EF6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04" y="528413"/>
            <a:ext cx="8153194" cy="21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Schéma  aplikovaných </a:t>
            </a:r>
            <a:r>
              <a:rPr kumimoji="0" lang="sk-SK" altLang="sk-SK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konvenčných ventilačných režimov pri relatívne </a:t>
            </a:r>
            <a:r>
              <a:rPr kumimoji="0" lang="sk-SK" altLang="sk-SK" sz="12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homogénnej</a:t>
            </a:r>
            <a:r>
              <a:rPr kumimoji="0" lang="sk-SK" altLang="sk-SK" sz="1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distribúcii plynov v pľúcach,</a:t>
            </a:r>
            <a:r>
              <a:rPr kumimoji="0" lang="sk-SK" altLang="sk-S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všeobecne.</a:t>
            </a:r>
            <a:endParaRPr kumimoji="0" lang="sk-SK" altLang="sk-S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32277F43-4009-42BD-BC9F-AAE95265DEFE}"/>
              </a:ext>
            </a:extLst>
          </p:cNvPr>
          <p:cNvGrpSpPr>
            <a:grpSpLocks/>
          </p:cNvGrpSpPr>
          <p:nvPr/>
        </p:nvGrpSpPr>
        <p:grpSpPr bwMode="auto">
          <a:xfrm>
            <a:off x="1197864" y="978408"/>
            <a:ext cx="5760720" cy="5690235"/>
            <a:chOff x="8995" y="3326"/>
            <a:chExt cx="64087" cy="63367"/>
          </a:xfrm>
        </p:grpSpPr>
        <p:sp>
          <p:nvSpPr>
            <p:cNvPr id="4" name="Obdĺžnik 3">
              <a:extLst>
                <a:ext uri="{FF2B5EF4-FFF2-40B4-BE49-F238E27FC236}">
                  <a16:creationId xmlns:a16="http://schemas.microsoft.com/office/drawing/2014/main" id="{E4B6C78B-ED5D-4685-8467-B4863874E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" y="4766"/>
              <a:ext cx="23042" cy="6481"/>
            </a:xfrm>
            <a:prstGeom prst="rect">
              <a:avLst/>
            </a:prstGeom>
            <a:solidFill>
              <a:srgbClr val="92D050"/>
            </a:solidFill>
            <a:ln w="25400" cmpd="dbl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0000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Spontánne dýchanie- modifikácie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Obdĺžnik 4">
              <a:extLst>
                <a:ext uri="{FF2B5EF4-FFF2-40B4-BE49-F238E27FC236}">
                  <a16:creationId xmlns:a16="http://schemas.microsoft.com/office/drawing/2014/main" id="{6F8E6620-E57C-45D5-9069-A97D654FD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" y="27809"/>
              <a:ext cx="23042" cy="6481"/>
            </a:xfrm>
            <a:prstGeom prst="rect">
              <a:avLst/>
            </a:prstGeom>
            <a:solidFill>
              <a:srgbClr val="FFCCFF"/>
            </a:solidFill>
            <a:ln w="25400" cmpd="dbl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0000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Asistované spontánne dýchanie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Obdĺžnik 5">
              <a:extLst>
                <a:ext uri="{FF2B5EF4-FFF2-40B4-BE49-F238E27FC236}">
                  <a16:creationId xmlns:a16="http://schemas.microsoft.com/office/drawing/2014/main" id="{E179A9CB-C551-41CC-814B-B04E3AB7E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" y="27809"/>
              <a:ext cx="23042" cy="6481"/>
            </a:xfrm>
            <a:prstGeom prst="rect">
              <a:avLst/>
            </a:prstGeom>
            <a:solidFill>
              <a:schemeClr val="accent1">
                <a:lumMod val="100000"/>
                <a:lumOff val="0"/>
              </a:schemeClr>
            </a:solidFill>
            <a:ln w="25400" cmpd="dbl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Zmiešané dýchanie- podporné + riadené </a:t>
              </a:r>
              <a:endParaRPr lang="sk-SK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Obdĺžnik 6">
              <a:extLst>
                <a:ext uri="{FF2B5EF4-FFF2-40B4-BE49-F238E27FC236}">
                  <a16:creationId xmlns:a16="http://schemas.microsoft.com/office/drawing/2014/main" id="{993C5734-5B72-4B51-BF06-924A6837F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" y="4766"/>
              <a:ext cx="23042" cy="6481"/>
            </a:xfrm>
            <a:prstGeom prst="rect">
              <a:avLst/>
            </a:prstGeom>
            <a:solidFill>
              <a:srgbClr val="FF0000"/>
            </a:solidFill>
            <a:ln w="25400" cmpd="dbl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Riadené dýchanie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Obdĺžnik 7">
              <a:extLst>
                <a:ext uri="{FF2B5EF4-FFF2-40B4-BE49-F238E27FC236}">
                  <a16:creationId xmlns:a16="http://schemas.microsoft.com/office/drawing/2014/main" id="{C29B4FB6-D434-4F77-8A67-90CE2B047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" y="11967"/>
              <a:ext cx="12241" cy="14402"/>
            </a:xfrm>
            <a:prstGeom prst="rect">
              <a:avLst/>
            </a:prstGeom>
            <a:solidFill>
              <a:srgbClr val="669900"/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Obdĺžnik 8">
              <a:extLst>
                <a:ext uri="{FF2B5EF4-FFF2-40B4-BE49-F238E27FC236}">
                  <a16:creationId xmlns:a16="http://schemas.microsoft.com/office/drawing/2014/main" id="{FD7C940F-6F50-4FDC-9C60-BBC602A2F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17" y="11967"/>
              <a:ext cx="11521" cy="14402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INTAKTNÉ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Obdĺžnik 9">
              <a:extLst>
                <a:ext uri="{FF2B5EF4-FFF2-40B4-BE49-F238E27FC236}">
                  <a16:creationId xmlns:a16="http://schemas.microsoft.com/office/drawing/2014/main" id="{FE2E9BC8-1DB0-4BA6-B3D6-9FF2C8455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" y="35010"/>
              <a:ext cx="12961" cy="14401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INSUFICIENTNÉ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Obdĺžnik 10">
              <a:extLst>
                <a:ext uri="{FF2B5EF4-FFF2-40B4-BE49-F238E27FC236}">
                  <a16:creationId xmlns:a16="http://schemas.microsoft.com/office/drawing/2014/main" id="{CCB03201-D34C-425F-9334-2AAADFEA3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17" y="35010"/>
              <a:ext cx="11521" cy="14401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INTAKTNÉ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Obdĺžnik 11">
              <a:extLst>
                <a:ext uri="{FF2B5EF4-FFF2-40B4-BE49-F238E27FC236}">
                  <a16:creationId xmlns:a16="http://schemas.microsoft.com/office/drawing/2014/main" id="{3D742C82-3E98-4CBF-B6B0-ED26EC833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" y="35010"/>
              <a:ext cx="12961" cy="14401"/>
            </a:xfrm>
            <a:prstGeom prst="rect">
              <a:avLst/>
            </a:prstGeom>
            <a:solidFill>
              <a:schemeClr val="accent1">
                <a:lumMod val="100000"/>
                <a:lumOff val="0"/>
              </a:schemeClr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INSUFICIENTNÉ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Obdĺžnik 12">
              <a:extLst>
                <a:ext uri="{FF2B5EF4-FFF2-40B4-BE49-F238E27FC236}">
                  <a16:creationId xmlns:a16="http://schemas.microsoft.com/office/drawing/2014/main" id="{40029ECA-DD34-4D9E-AB94-6437A0EB7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21" y="35010"/>
              <a:ext cx="11521" cy="14401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PORUŠENÉ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NESTABILNÉ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Obdĺžnik 13">
              <a:extLst>
                <a:ext uri="{FF2B5EF4-FFF2-40B4-BE49-F238E27FC236}">
                  <a16:creationId xmlns:a16="http://schemas.microsoft.com/office/drawing/2014/main" id="{950B931D-8A74-4F7C-8471-D42BDEFB0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" y="11967"/>
              <a:ext cx="12961" cy="14402"/>
            </a:xfrm>
            <a:prstGeom prst="rect">
              <a:avLst/>
            </a:prstGeom>
            <a:solidFill>
              <a:schemeClr val="accent1">
                <a:lumMod val="100000"/>
                <a:lumOff val="0"/>
              </a:schemeClr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INSUFICIENTNÉ - PARAlÝZA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Obdĺžnik 14">
              <a:extLst>
                <a:ext uri="{FF2B5EF4-FFF2-40B4-BE49-F238E27FC236}">
                  <a16:creationId xmlns:a16="http://schemas.microsoft.com/office/drawing/2014/main" id="{8FBE6EB9-B7A3-4D47-8F36-A36FA1F0A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21" y="11967"/>
              <a:ext cx="11521" cy="14402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1">
                  <a:lumMod val="5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NEPRÍTOMNÉ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Obdĺžnik 15">
              <a:extLst>
                <a:ext uri="{FF2B5EF4-FFF2-40B4-BE49-F238E27FC236}">
                  <a16:creationId xmlns:a16="http://schemas.microsoft.com/office/drawing/2014/main" id="{84E510C7-04D8-4ED1-BA4E-699BC3DEB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6" y="51571"/>
              <a:ext cx="49686" cy="2881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Ventilačná práca je výhradne na prístroji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Obdĺžnik 16">
              <a:extLst>
                <a:ext uri="{FF2B5EF4-FFF2-40B4-BE49-F238E27FC236}">
                  <a16:creationId xmlns:a16="http://schemas.microsoft.com/office/drawing/2014/main" id="{AD9667DB-5BFB-46FC-899D-CB5D5DEE9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6" y="55172"/>
              <a:ext cx="49686" cy="2781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0000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Ventilačná práca je výhradne  na pacientovi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Obdĺžnik 17">
              <a:extLst>
                <a:ext uri="{FF2B5EF4-FFF2-40B4-BE49-F238E27FC236}">
                  <a16:creationId xmlns:a16="http://schemas.microsoft.com/office/drawing/2014/main" id="{45EA83E1-2250-45E2-B0C6-E58B61EC4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6" y="62372"/>
              <a:ext cx="49686" cy="2900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 dirty="0">
                  <a:solidFill>
                    <a:srgbClr val="FFFFFF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Ventilačná práca je hlavne na prístroji, len malá časť na pacientovi</a:t>
              </a:r>
              <a:endParaRPr lang="sk-SK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Obdĺžnik 18">
              <a:extLst>
                <a:ext uri="{FF2B5EF4-FFF2-40B4-BE49-F238E27FC236}">
                  <a16:creationId xmlns:a16="http://schemas.microsoft.com/office/drawing/2014/main" id="{9B618995-6D9E-4658-950E-3D6150490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6" y="58772"/>
              <a:ext cx="49686" cy="2893"/>
            </a:xfrm>
            <a:prstGeom prst="rect">
              <a:avLst/>
            </a:prstGeom>
            <a:solidFill>
              <a:srgbClr val="FFCCFF"/>
            </a:solidFill>
            <a:ln w="254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000000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Ventilačná práca je  čiastočne na pac. čiastočne na prístroji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Obdĺžnik 19">
              <a:extLst>
                <a:ext uri="{FF2B5EF4-FFF2-40B4-BE49-F238E27FC236}">
                  <a16:creationId xmlns:a16="http://schemas.microsoft.com/office/drawing/2014/main" id="{0E7157A8-7423-4B03-B631-211CF93BC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5" y="3326"/>
              <a:ext cx="64088" cy="63367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sk-SK"/>
            </a:p>
          </p:txBody>
        </p:sp>
      </p:grpSp>
      <p:sp>
        <p:nvSpPr>
          <p:cNvPr id="21" name="Rectangle 36">
            <a:extLst>
              <a:ext uri="{FF2B5EF4-FFF2-40B4-BE49-F238E27FC236}">
                <a16:creationId xmlns:a16="http://schemas.microsoft.com/office/drawing/2014/main" id="{20CF10AD-6749-40EC-8384-359143491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6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6ECA38A3-7BF6-487A-A253-E7D5DDB3EC56}"/>
              </a:ext>
            </a:extLst>
          </p:cNvPr>
          <p:cNvSpPr txBox="1"/>
          <p:nvPr/>
        </p:nvSpPr>
        <p:spPr>
          <a:xfrm>
            <a:off x="219456" y="-7753"/>
            <a:ext cx="8139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altLang="sk-SK" sz="1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 akých poruchách ventilácie použijeme aké ventilačné režimy ? – VŠEOBECNÉ  PRINCÍPY. </a:t>
            </a:r>
          </a:p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02366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066083BC-6175-4FD5-844B-E1973AA5B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448" y="7669"/>
            <a:ext cx="66416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altLang="sk-SK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sk-SK" altLang="sk-SK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Princípy UVP pri </a:t>
            </a:r>
            <a:r>
              <a:rPr kumimoji="0" lang="sk-SK" altLang="sk-SK" b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nehomogénnej</a:t>
            </a:r>
            <a:r>
              <a:rPr kumimoji="0" lang="sk-SK" altLang="sk-SK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distribúcii plynov v pľúcach.</a:t>
            </a:r>
            <a:endParaRPr kumimoji="0" lang="sk-SK" altLang="sk-SK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BB3CD2E0-BDC2-4C02-BA52-C7A36F69497F}"/>
              </a:ext>
            </a:extLst>
          </p:cNvPr>
          <p:cNvGrpSpPr/>
          <p:nvPr/>
        </p:nvGrpSpPr>
        <p:grpSpPr>
          <a:xfrm>
            <a:off x="1083437" y="677493"/>
            <a:ext cx="5220335" cy="5819775"/>
            <a:chOff x="1083437" y="677493"/>
            <a:chExt cx="5220335" cy="5819775"/>
          </a:xfrm>
        </p:grpSpPr>
        <p:sp>
          <p:nvSpPr>
            <p:cNvPr id="4" name="Obdĺžnik 3">
              <a:extLst>
                <a:ext uri="{FF2B5EF4-FFF2-40B4-BE49-F238E27FC236}">
                  <a16:creationId xmlns:a16="http://schemas.microsoft.com/office/drawing/2014/main" id="{639E2B50-5472-4E29-8802-DB7825CD23BB}"/>
                </a:ext>
              </a:extLst>
            </p:cNvPr>
            <p:cNvSpPr/>
            <p:nvPr/>
          </p:nvSpPr>
          <p:spPr>
            <a:xfrm>
              <a:off x="1185876" y="751156"/>
              <a:ext cx="1258426" cy="29410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6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Spontánne dýchanie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Obdĺžnik 4">
              <a:extLst>
                <a:ext uri="{FF2B5EF4-FFF2-40B4-BE49-F238E27FC236}">
                  <a16:creationId xmlns:a16="http://schemas.microsoft.com/office/drawing/2014/main" id="{A4A62DA6-4159-4B19-9FEC-465E4BED733C}"/>
                </a:ext>
              </a:extLst>
            </p:cNvPr>
            <p:cNvSpPr/>
            <p:nvPr/>
          </p:nvSpPr>
          <p:spPr>
            <a:xfrm>
              <a:off x="1185876" y="1796848"/>
              <a:ext cx="1258426" cy="294101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6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Asistované spontánne dýchanie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Obdĺžnik 5">
              <a:extLst>
                <a:ext uri="{FF2B5EF4-FFF2-40B4-BE49-F238E27FC236}">
                  <a16:creationId xmlns:a16="http://schemas.microsoft.com/office/drawing/2014/main" id="{49566522-17CC-47C6-A5F1-67ED6A19E248}"/>
                </a:ext>
              </a:extLst>
            </p:cNvPr>
            <p:cNvSpPr/>
            <p:nvPr/>
          </p:nvSpPr>
          <p:spPr>
            <a:xfrm>
              <a:off x="2625919" y="2602903"/>
              <a:ext cx="3267056" cy="362569"/>
            </a:xfrm>
            <a:prstGeom prst="rect">
              <a:avLst/>
            </a:prstGeom>
            <a:ln cmpd="thinThick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Zmiešané dýchanie- podporné + riadené   </a:t>
              </a:r>
              <a:endParaRPr lang="sk-SK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FC-PS- MLV + APMV </a:t>
              </a:r>
              <a:endParaRPr lang="sk-SK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Obdĺžnik 6">
              <a:extLst>
                <a:ext uri="{FF2B5EF4-FFF2-40B4-BE49-F238E27FC236}">
                  <a16:creationId xmlns:a16="http://schemas.microsoft.com/office/drawing/2014/main" id="{96A06A54-8577-434B-822E-916B66FEE463}"/>
                </a:ext>
              </a:extLst>
            </p:cNvPr>
            <p:cNvSpPr/>
            <p:nvPr/>
          </p:nvSpPr>
          <p:spPr>
            <a:xfrm>
              <a:off x="2655642" y="751156"/>
              <a:ext cx="3237334" cy="294101"/>
            </a:xfrm>
            <a:prstGeom prst="rect">
              <a:avLst/>
            </a:prstGeom>
            <a:solidFill>
              <a:srgbClr val="FF0000"/>
            </a:solidFill>
            <a:ln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Riadené dýchanie   PC- MLV + APMV</a:t>
              </a:r>
              <a:endParaRPr lang="sk-SK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Obdĺžnik 7">
              <a:extLst>
                <a:ext uri="{FF2B5EF4-FFF2-40B4-BE49-F238E27FC236}">
                  <a16:creationId xmlns:a16="http://schemas.microsoft.com/office/drawing/2014/main" id="{D87A4156-191A-4826-92D6-ACCF2E610510}"/>
                </a:ext>
              </a:extLst>
            </p:cNvPr>
            <p:cNvSpPr/>
            <p:nvPr/>
          </p:nvSpPr>
          <p:spPr>
            <a:xfrm>
              <a:off x="1185876" y="1077935"/>
              <a:ext cx="668539" cy="653558"/>
            </a:xfrm>
            <a:prstGeom prst="rect">
              <a:avLst/>
            </a:prstGeom>
            <a:solidFill>
              <a:srgbClr val="66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Obdĺžnik 8">
              <a:extLst>
                <a:ext uri="{FF2B5EF4-FFF2-40B4-BE49-F238E27FC236}">
                  <a16:creationId xmlns:a16="http://schemas.microsoft.com/office/drawing/2014/main" id="{EEE2DB51-D2B9-439C-B73D-0047D7B1B7C0}"/>
                </a:ext>
              </a:extLst>
            </p:cNvPr>
            <p:cNvSpPr/>
            <p:nvPr/>
          </p:nvSpPr>
          <p:spPr>
            <a:xfrm>
              <a:off x="1854414" y="1077935"/>
              <a:ext cx="629213" cy="65355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INTAKTNÉ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Obdĺžnik 9">
              <a:extLst>
                <a:ext uri="{FF2B5EF4-FFF2-40B4-BE49-F238E27FC236}">
                  <a16:creationId xmlns:a16="http://schemas.microsoft.com/office/drawing/2014/main" id="{60755835-A7C3-4CCB-AF1F-E6C4115B95DA}"/>
                </a:ext>
              </a:extLst>
            </p:cNvPr>
            <p:cNvSpPr/>
            <p:nvPr/>
          </p:nvSpPr>
          <p:spPr>
            <a:xfrm>
              <a:off x="1185876" y="2123627"/>
              <a:ext cx="707865" cy="653558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Obdĺžnik 10">
              <a:extLst>
                <a:ext uri="{FF2B5EF4-FFF2-40B4-BE49-F238E27FC236}">
                  <a16:creationId xmlns:a16="http://schemas.microsoft.com/office/drawing/2014/main" id="{E5094EE2-F96C-42F8-BA4B-B37CF9FB4288}"/>
                </a:ext>
              </a:extLst>
            </p:cNvPr>
            <p:cNvSpPr/>
            <p:nvPr/>
          </p:nvSpPr>
          <p:spPr>
            <a:xfrm>
              <a:off x="1854414" y="2123627"/>
              <a:ext cx="629213" cy="653558"/>
            </a:xfrm>
            <a:prstGeom prst="rect">
              <a:avLst/>
            </a:prstGeom>
            <a:solidFill>
              <a:srgbClr val="FF66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INTAKTNÉ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Obdĺžnik 11">
              <a:extLst>
                <a:ext uri="{FF2B5EF4-FFF2-40B4-BE49-F238E27FC236}">
                  <a16:creationId xmlns:a16="http://schemas.microsoft.com/office/drawing/2014/main" id="{6CE9A3D3-4273-49A5-ADD3-69D52998A387}"/>
                </a:ext>
              </a:extLst>
            </p:cNvPr>
            <p:cNvSpPr/>
            <p:nvPr/>
          </p:nvSpPr>
          <p:spPr>
            <a:xfrm>
              <a:off x="2621498" y="3030827"/>
              <a:ext cx="1551140" cy="6535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HRANIČNE INSUFICIENTNÉ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Obdĺžnik 12">
              <a:extLst>
                <a:ext uri="{FF2B5EF4-FFF2-40B4-BE49-F238E27FC236}">
                  <a16:creationId xmlns:a16="http://schemas.microsoft.com/office/drawing/2014/main" id="{33B532FD-7D58-4FE6-9FC4-9AF3FF50B055}"/>
                </a:ext>
              </a:extLst>
            </p:cNvPr>
            <p:cNvSpPr/>
            <p:nvPr/>
          </p:nvSpPr>
          <p:spPr>
            <a:xfrm>
              <a:off x="4231959" y="3030827"/>
              <a:ext cx="1661015" cy="65355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PORUŠENÉ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NESTABILNÉ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Obdĺžnik 13">
              <a:extLst>
                <a:ext uri="{FF2B5EF4-FFF2-40B4-BE49-F238E27FC236}">
                  <a16:creationId xmlns:a16="http://schemas.microsoft.com/office/drawing/2014/main" id="{901747D2-9A0E-437E-AA8B-B93027DB7F9E}"/>
                </a:ext>
              </a:extLst>
            </p:cNvPr>
            <p:cNvSpPr/>
            <p:nvPr/>
          </p:nvSpPr>
          <p:spPr>
            <a:xfrm>
              <a:off x="2655642" y="1077935"/>
              <a:ext cx="1516996" cy="6535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INSUFICIENTNÉ - PARAlÝZA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Obdĺžnik 14">
              <a:extLst>
                <a:ext uri="{FF2B5EF4-FFF2-40B4-BE49-F238E27FC236}">
                  <a16:creationId xmlns:a16="http://schemas.microsoft.com/office/drawing/2014/main" id="{DB4977C6-EEA2-4651-9DE4-8A25A2BFB28C}"/>
                </a:ext>
              </a:extLst>
            </p:cNvPr>
            <p:cNvSpPr/>
            <p:nvPr/>
          </p:nvSpPr>
          <p:spPr>
            <a:xfrm>
              <a:off x="4231960" y="1077935"/>
              <a:ext cx="1661015" cy="65355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NEPRÍTOMNÉ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Obdĺžnik 15">
              <a:extLst>
                <a:ext uri="{FF2B5EF4-FFF2-40B4-BE49-F238E27FC236}">
                  <a16:creationId xmlns:a16="http://schemas.microsoft.com/office/drawing/2014/main" id="{C34844A9-A27E-4A29-AB3E-030A3E1D8E01}"/>
                </a:ext>
              </a:extLst>
            </p:cNvPr>
            <p:cNvSpPr/>
            <p:nvPr/>
          </p:nvSpPr>
          <p:spPr>
            <a:xfrm>
              <a:off x="1083437" y="677493"/>
              <a:ext cx="5220335" cy="581977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k-SK"/>
            </a:p>
          </p:txBody>
        </p:sp>
        <p:cxnSp>
          <p:nvCxnSpPr>
            <p:cNvPr id="17" name="Rovná spojnica 16">
              <a:extLst>
                <a:ext uri="{FF2B5EF4-FFF2-40B4-BE49-F238E27FC236}">
                  <a16:creationId xmlns:a16="http://schemas.microsoft.com/office/drawing/2014/main" id="{BB7C5018-1217-4546-9903-9CDDBA8E5299}"/>
                </a:ext>
              </a:extLst>
            </p:cNvPr>
            <p:cNvCxnSpPr/>
            <p:nvPr/>
          </p:nvCxnSpPr>
          <p:spPr>
            <a:xfrm>
              <a:off x="1185876" y="751156"/>
              <a:ext cx="1297751" cy="98033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17">
              <a:extLst>
                <a:ext uri="{FF2B5EF4-FFF2-40B4-BE49-F238E27FC236}">
                  <a16:creationId xmlns:a16="http://schemas.microsoft.com/office/drawing/2014/main" id="{851D9DF9-5AE2-4462-91BE-321C6A58A3D2}"/>
                </a:ext>
              </a:extLst>
            </p:cNvPr>
            <p:cNvCxnSpPr/>
            <p:nvPr/>
          </p:nvCxnSpPr>
          <p:spPr>
            <a:xfrm flipV="1">
              <a:off x="1200587" y="751155"/>
              <a:ext cx="1263377" cy="9732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18">
              <a:extLst>
                <a:ext uri="{FF2B5EF4-FFF2-40B4-BE49-F238E27FC236}">
                  <a16:creationId xmlns:a16="http://schemas.microsoft.com/office/drawing/2014/main" id="{CA95730E-48EB-4278-8576-C4D7E47190C0}"/>
                </a:ext>
              </a:extLst>
            </p:cNvPr>
            <p:cNvCxnSpPr/>
            <p:nvPr/>
          </p:nvCxnSpPr>
          <p:spPr>
            <a:xfrm flipV="1">
              <a:off x="1197982" y="1833812"/>
              <a:ext cx="1246319" cy="9364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>
              <a:extLst>
                <a:ext uri="{FF2B5EF4-FFF2-40B4-BE49-F238E27FC236}">
                  <a16:creationId xmlns:a16="http://schemas.microsoft.com/office/drawing/2014/main" id="{6EEC1F36-3D8B-42E8-8B28-F036D8534490}"/>
                </a:ext>
              </a:extLst>
            </p:cNvPr>
            <p:cNvCxnSpPr/>
            <p:nvPr/>
          </p:nvCxnSpPr>
          <p:spPr>
            <a:xfrm>
              <a:off x="1166213" y="1796849"/>
              <a:ext cx="1297751" cy="98033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bdĺžnik 20">
              <a:extLst>
                <a:ext uri="{FF2B5EF4-FFF2-40B4-BE49-F238E27FC236}">
                  <a16:creationId xmlns:a16="http://schemas.microsoft.com/office/drawing/2014/main" id="{CE53F173-4772-49A7-9A37-C57A78A135C5}"/>
                </a:ext>
              </a:extLst>
            </p:cNvPr>
            <p:cNvSpPr/>
            <p:nvPr/>
          </p:nvSpPr>
          <p:spPr>
            <a:xfrm>
              <a:off x="3104842" y="1796848"/>
              <a:ext cx="2194914" cy="46371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Distribúcia výrazne nehomogénna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Obdĺžnik 21">
              <a:extLst>
                <a:ext uri="{FF2B5EF4-FFF2-40B4-BE49-F238E27FC236}">
                  <a16:creationId xmlns:a16="http://schemas.microsoft.com/office/drawing/2014/main" id="{DD065683-E8DD-424B-98DD-24438CA28B15}"/>
                </a:ext>
              </a:extLst>
            </p:cNvPr>
            <p:cNvSpPr/>
            <p:nvPr/>
          </p:nvSpPr>
          <p:spPr>
            <a:xfrm>
              <a:off x="3134503" y="3762188"/>
              <a:ext cx="2194914" cy="46371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Distribúcia výrazne nehomogénna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Obdĺžnik 22">
              <a:extLst>
                <a:ext uri="{FF2B5EF4-FFF2-40B4-BE49-F238E27FC236}">
                  <a16:creationId xmlns:a16="http://schemas.microsoft.com/office/drawing/2014/main" id="{B7F19E02-DF07-4394-85E5-CB644DAF6DC3}"/>
                </a:ext>
              </a:extLst>
            </p:cNvPr>
            <p:cNvSpPr/>
            <p:nvPr/>
          </p:nvSpPr>
          <p:spPr>
            <a:xfrm>
              <a:off x="2676775" y="4590808"/>
              <a:ext cx="3267056" cy="36256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Zmiešané dýchanie- podporné   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FC- PS- MLV 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Obdĺžnik 23">
              <a:extLst>
                <a:ext uri="{FF2B5EF4-FFF2-40B4-BE49-F238E27FC236}">
                  <a16:creationId xmlns:a16="http://schemas.microsoft.com/office/drawing/2014/main" id="{8B4C42DA-9462-451C-9E1D-FA7D8F3453D3}"/>
                </a:ext>
              </a:extLst>
            </p:cNvPr>
            <p:cNvSpPr/>
            <p:nvPr/>
          </p:nvSpPr>
          <p:spPr>
            <a:xfrm>
              <a:off x="2672354" y="5018733"/>
              <a:ext cx="1551140" cy="65355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Dýchacie svalstvo- sila 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SUFICIENTNÉ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Obdĺžnik 24">
              <a:extLst>
                <a:ext uri="{FF2B5EF4-FFF2-40B4-BE49-F238E27FC236}">
                  <a16:creationId xmlns:a16="http://schemas.microsoft.com/office/drawing/2014/main" id="{EF775678-CDCB-4BEC-BECA-2B63AB571478}"/>
                </a:ext>
              </a:extLst>
            </p:cNvPr>
            <p:cNvSpPr/>
            <p:nvPr/>
          </p:nvSpPr>
          <p:spPr>
            <a:xfrm>
              <a:off x="4282816" y="5018732"/>
              <a:ext cx="1661015" cy="65355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Centrálne riadenie ventilácie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STABILNÉ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Obdĺžnik 25">
              <a:extLst>
                <a:ext uri="{FF2B5EF4-FFF2-40B4-BE49-F238E27FC236}">
                  <a16:creationId xmlns:a16="http://schemas.microsoft.com/office/drawing/2014/main" id="{6181F257-5FC5-4F96-AEAB-D6ACF1479F7A}"/>
                </a:ext>
              </a:extLst>
            </p:cNvPr>
            <p:cNvSpPr/>
            <p:nvPr/>
          </p:nvSpPr>
          <p:spPr>
            <a:xfrm>
              <a:off x="3185359" y="5750094"/>
              <a:ext cx="2194914" cy="46371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k-SK" sz="900" b="1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Distribúcia výrazne nehomogénna</a:t>
              </a:r>
              <a:endParaRPr lang="sk-SK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7" name="Rectangle 44">
            <a:extLst>
              <a:ext uri="{FF2B5EF4-FFF2-40B4-BE49-F238E27FC236}">
                <a16:creationId xmlns:a16="http://schemas.microsoft.com/office/drawing/2014/main" id="{187DF519-DDBB-48FD-9A6E-191C351D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37373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3057</Words>
  <Application>Microsoft Office PowerPoint</Application>
  <PresentationFormat>Prezentácia na obrazovke (4:3)</PresentationFormat>
  <Paragraphs>343</Paragraphs>
  <Slides>23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Times-Bold</vt:lpstr>
      <vt:lpstr>Times-Italic</vt:lpstr>
      <vt:lpstr>TimesNewRoman</vt:lpstr>
      <vt:lpstr>Times-Roman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Pavol Torok</dc:creator>
  <cp:lastModifiedBy>baranovic</cp:lastModifiedBy>
  <cp:revision>51</cp:revision>
  <dcterms:created xsi:type="dcterms:W3CDTF">2020-04-10T13:19:44Z</dcterms:created>
  <dcterms:modified xsi:type="dcterms:W3CDTF">2020-05-04T10:59:40Z</dcterms:modified>
</cp:coreProperties>
</file>